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4" r:id="rId1"/>
  </p:sldMasterIdLst>
  <p:notesMasterIdLst>
    <p:notesMasterId r:id="rId50"/>
  </p:notesMasterIdLst>
  <p:sldIdLst>
    <p:sldId id="303" r:id="rId2"/>
    <p:sldId id="364" r:id="rId3"/>
    <p:sldId id="330" r:id="rId4"/>
    <p:sldId id="370" r:id="rId5"/>
    <p:sldId id="369" r:id="rId6"/>
    <p:sldId id="371" r:id="rId7"/>
    <p:sldId id="379" r:id="rId8"/>
    <p:sldId id="373" r:id="rId9"/>
    <p:sldId id="393" r:id="rId10"/>
    <p:sldId id="394" r:id="rId11"/>
    <p:sldId id="372" r:id="rId12"/>
    <p:sldId id="383" r:id="rId13"/>
    <p:sldId id="384" r:id="rId14"/>
    <p:sldId id="385" r:id="rId15"/>
    <p:sldId id="386" r:id="rId16"/>
    <p:sldId id="387" r:id="rId17"/>
    <p:sldId id="389" r:id="rId18"/>
    <p:sldId id="391" r:id="rId19"/>
    <p:sldId id="392" r:id="rId20"/>
    <p:sldId id="374" r:id="rId21"/>
    <p:sldId id="398" r:id="rId22"/>
    <p:sldId id="399" r:id="rId23"/>
    <p:sldId id="397" r:id="rId24"/>
    <p:sldId id="405" r:id="rId25"/>
    <p:sldId id="406" r:id="rId26"/>
    <p:sldId id="395" r:id="rId27"/>
    <p:sldId id="425" r:id="rId28"/>
    <p:sldId id="423" r:id="rId29"/>
    <p:sldId id="424" r:id="rId30"/>
    <p:sldId id="427" r:id="rId31"/>
    <p:sldId id="433" r:id="rId32"/>
    <p:sldId id="428" r:id="rId33"/>
    <p:sldId id="429" r:id="rId34"/>
    <p:sldId id="396" r:id="rId35"/>
    <p:sldId id="407" r:id="rId36"/>
    <p:sldId id="409" r:id="rId37"/>
    <p:sldId id="410" r:id="rId38"/>
    <p:sldId id="417" r:id="rId39"/>
    <p:sldId id="411" r:id="rId40"/>
    <p:sldId id="418" r:id="rId41"/>
    <p:sldId id="419" r:id="rId42"/>
    <p:sldId id="420" r:id="rId43"/>
    <p:sldId id="421" r:id="rId44"/>
    <p:sldId id="378" r:id="rId45"/>
    <p:sldId id="422" r:id="rId46"/>
    <p:sldId id="430" r:id="rId47"/>
    <p:sldId id="432" r:id="rId48"/>
    <p:sldId id="362" r:id="rId49"/>
  </p:sldIdLst>
  <p:sldSz cx="12192000" cy="6858000"/>
  <p:notesSz cx="6858000" cy="9144000"/>
  <p:embeddedFontLst>
    <p:embeddedFont>
      <p:font typeface="Calibri" pitchFamily="34" charset="0"/>
      <p:regular r:id="rId51"/>
      <p:bold r:id="rId52"/>
      <p:italic r:id="rId53"/>
      <p:boldItalic r:id="rId54"/>
    </p:embeddedFont>
    <p:embeddedFont>
      <p:font typeface="Gulim" pitchFamily="34" charset="-127"/>
      <p:regular r:id="rId55"/>
    </p:embeddedFont>
    <p:embeddedFont>
      <p:font typeface="微软雅黑" pitchFamily="34" charset="-122"/>
      <p:regular r:id="rId56"/>
      <p:bold r:id="rId57"/>
    </p:embeddedFont>
    <p:embeddedFont>
      <p:font typeface="Verdana" pitchFamily="34" charset="0"/>
      <p:regular r:id="rId58"/>
      <p:bold r:id="rId59"/>
      <p:italic r:id="rId60"/>
      <p:boldItalic r:id="rId61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A93B"/>
    <a:srgbClr val="00B0F0"/>
    <a:srgbClr val="EA5326"/>
    <a:srgbClr val="1B8ABF"/>
    <a:srgbClr val="E2524A"/>
    <a:srgbClr val="3B393E"/>
    <a:srgbClr val="F1E307"/>
    <a:srgbClr val="D2D3D5"/>
    <a:srgbClr val="B3B8B5"/>
    <a:srgbClr val="2F38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25" autoAdjust="0"/>
    <p:restoredTop sz="92642" autoAdjust="0"/>
  </p:normalViewPr>
  <p:slideViewPr>
    <p:cSldViewPr snapToGrid="0">
      <p:cViewPr varScale="1">
        <p:scale>
          <a:sx n="80" d="100"/>
          <a:sy n="80" d="100"/>
        </p:scale>
        <p:origin x="-426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0" d="100"/>
        <a:sy n="110" d="100"/>
      </p:scale>
      <p:origin x="0" y="271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55" Type="http://schemas.openxmlformats.org/officeDocument/2006/relationships/font" Target="fonts/font5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4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3.fntdata"/><Relationship Id="rId58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7.fntdata"/><Relationship Id="rId61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2.fntdata"/><Relationship Id="rId60" Type="http://schemas.openxmlformats.org/officeDocument/2006/relationships/font" Target="fonts/font10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6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8B5EDD-FF9E-4057-A488-E848CDD604EF}" type="datetimeFigureOut">
              <a:rPr lang="zh-CN" altLang="en-US" smtClean="0"/>
              <a:t>2017/2/3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1E4CA6-4D40-4370-8D93-DA5309A0219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6145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E4CA6-4D40-4370-8D93-DA5309A0219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30702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E4CA6-4D40-4370-8D93-DA5309A0219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8566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E4CA6-4D40-4370-8D93-DA5309A0219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4039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E4CA6-4D40-4370-8D93-DA5309A0219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07542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E4CA6-4D40-4370-8D93-DA5309A0219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768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E4CA6-4D40-4370-8D93-DA5309A0219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7685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E4CA6-4D40-4370-8D93-DA5309A02198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7685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E4CA6-4D40-4370-8D93-DA5309A02198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6557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81E4CA6-4D40-4370-8D93-DA5309A02198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844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75"/>
          <a:stretch/>
        </p:blipFill>
        <p:spPr>
          <a:xfrm>
            <a:off x="0" y="0"/>
            <a:ext cx="121925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6221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075"/>
          <a:stretch/>
        </p:blipFill>
        <p:spPr>
          <a:xfrm>
            <a:off x="0" y="0"/>
            <a:ext cx="121925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485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jp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标注 7"/>
          <p:cNvSpPr/>
          <p:nvPr/>
        </p:nvSpPr>
        <p:spPr>
          <a:xfrm>
            <a:off x="3384752" y="591422"/>
            <a:ext cx="5464279" cy="5505834"/>
          </a:xfrm>
          <a:prstGeom prst="wedgeRoundRectCallout">
            <a:avLst/>
          </a:prstGeom>
          <a:solidFill>
            <a:srgbClr val="2E75B6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 flipV="1">
            <a:off x="4026308" y="4162832"/>
            <a:ext cx="4317600" cy="3103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摄图网-街道上的黄色车辆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9670" y="1680775"/>
            <a:ext cx="5459361" cy="33285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9607131" y="5933210"/>
            <a:ext cx="256507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                  BY  </a:t>
            </a:r>
            <a:r>
              <a:rPr lang="zh-CN" altLang="en-US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梁毅</a:t>
            </a:r>
            <a:endParaRPr lang="en-US" altLang="zh-CN" sz="2400" dirty="0" smtClean="0">
              <a:solidFill>
                <a:schemeClr val="bg1"/>
              </a:solidFill>
              <a:ea typeface="Gulim" panose="020B0600000101010101" pitchFamily="34" charset="-127"/>
            </a:endParaRPr>
          </a:p>
          <a:p>
            <a:pPr lvl="0"/>
            <a:r>
              <a:rPr lang="en-US" altLang="zh-CN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Tel:  13380067679</a:t>
            </a:r>
            <a:endParaRPr lang="zh-CN" altLang="en-US" sz="2400" dirty="0">
              <a:solidFill>
                <a:schemeClr val="bg1"/>
              </a:solidFill>
              <a:ea typeface="Gulim" panose="020B0600000101010101" pitchFamily="34" charset="-127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054670" y="1575590"/>
            <a:ext cx="4412436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9900" b="1" dirty="0" smtClean="0">
                <a:solidFill>
                  <a:schemeClr val="bg1"/>
                </a:solidFill>
                <a:ea typeface="Gulim" panose="020B0600000101010101" pitchFamily="34" charset="-127"/>
              </a:rPr>
              <a:t>Taxi</a:t>
            </a:r>
            <a:endParaRPr lang="zh-CN" altLang="en-US" sz="19900" b="1" dirty="0">
              <a:solidFill>
                <a:schemeClr val="bg1"/>
              </a:solidFill>
              <a:ea typeface="Gulim" panose="020B0600000101010101" pitchFamily="34" charset="-127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376227" y="4162832"/>
            <a:ext cx="64106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深圳出租车轨迹数据分析</a:t>
            </a:r>
            <a:endParaRPr lang="en-US" altLang="zh-CN" sz="2400" dirty="0" smtClean="0">
              <a:solidFill>
                <a:schemeClr val="bg1"/>
              </a:solidFill>
              <a:ea typeface="Gulim" panose="020B0600000101010101" pitchFamily="34" charset="-127"/>
            </a:endParaRPr>
          </a:p>
          <a:p>
            <a:pPr lvl="0"/>
            <a:r>
              <a:rPr lang="en-US" altLang="zh-CN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( 2011</a:t>
            </a:r>
            <a:r>
              <a:rPr lang="zh-CN" altLang="en-US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年</a:t>
            </a:r>
            <a:r>
              <a:rPr lang="en-US" altLang="zh-CN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4</a:t>
            </a:r>
            <a:r>
              <a:rPr lang="zh-CN" altLang="en-US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月</a:t>
            </a:r>
            <a:r>
              <a:rPr lang="en-US" altLang="zh-CN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18</a:t>
            </a:r>
            <a:r>
              <a:rPr lang="zh-CN" altLang="en-US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日 </a:t>
            </a:r>
            <a:r>
              <a:rPr lang="en-US" altLang="zh-CN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– 27</a:t>
            </a:r>
            <a:r>
              <a:rPr lang="zh-CN" altLang="en-US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日 </a:t>
            </a:r>
            <a:r>
              <a:rPr lang="en-US" altLang="zh-CN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)</a:t>
            </a:r>
            <a:endParaRPr lang="zh-CN" altLang="en-US" sz="2400" dirty="0">
              <a:solidFill>
                <a:schemeClr val="bg1"/>
              </a:solidFill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45457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54213" y="-2"/>
            <a:ext cx="6462944" cy="1061884"/>
            <a:chOff x="354213" y="-2"/>
            <a:chExt cx="6462944" cy="1061884"/>
          </a:xfrm>
        </p:grpSpPr>
        <p:sp>
          <p:nvSpPr>
            <p:cNvPr id="3" name="矩形 2"/>
            <p:cNvSpPr/>
            <p:nvPr/>
          </p:nvSpPr>
          <p:spPr>
            <a:xfrm>
              <a:off x="1102188" y="222011"/>
              <a:ext cx="571496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sz="3200" dirty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数据</a:t>
              </a:r>
              <a:r>
                <a:rPr lang="zh-CN" altLang="en-US" sz="3200" dirty="0" smtClean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理解 </a:t>
              </a:r>
              <a:r>
                <a:rPr lang="en-US" altLang="zh-CN" sz="3200" dirty="0" smtClean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– </a:t>
              </a:r>
              <a:r>
                <a:rPr lang="zh-CN" altLang="en-US" sz="3200" dirty="0" smtClean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总体</a:t>
              </a:r>
              <a:r>
                <a:rPr lang="en-US" altLang="zh-CN" sz="3200" dirty="0" smtClean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24</a:t>
              </a:r>
              <a:r>
                <a:rPr lang="zh-CN" altLang="en-US" sz="3200" dirty="0" smtClean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小时均速</a:t>
              </a:r>
              <a:endParaRPr lang="zh-CN" altLang="en-US" sz="3200" dirty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354213" y="-2"/>
              <a:ext cx="766917" cy="1061884"/>
              <a:chOff x="354213" y="-2"/>
              <a:chExt cx="766917" cy="1061884"/>
            </a:xfrm>
          </p:grpSpPr>
          <p:sp>
            <p:nvSpPr>
              <p:cNvPr id="5" name="五边形 4"/>
              <p:cNvSpPr/>
              <p:nvPr/>
            </p:nvSpPr>
            <p:spPr>
              <a:xfrm rot="5400000">
                <a:off x="147736" y="206475"/>
                <a:ext cx="1061884" cy="648929"/>
              </a:xfrm>
              <a:prstGeom prst="homePlate">
                <a:avLst>
                  <a:gd name="adj" fmla="val 31818"/>
                </a:avLst>
              </a:pr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文本框 112"/>
              <p:cNvSpPr txBox="1"/>
              <p:nvPr/>
            </p:nvSpPr>
            <p:spPr>
              <a:xfrm>
                <a:off x="472200" y="207510"/>
                <a:ext cx="6489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bg1"/>
                    </a:solidFill>
                  </a:rPr>
                  <a:t>2</a:t>
                </a:r>
                <a:endParaRPr lang="zh-CN" altLang="en-US" sz="32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759" y="1244841"/>
            <a:ext cx="5133975" cy="477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310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54213" y="-2"/>
            <a:ext cx="7673938" cy="1061884"/>
            <a:chOff x="354213" y="-2"/>
            <a:chExt cx="7673938" cy="1061884"/>
          </a:xfrm>
        </p:grpSpPr>
        <p:sp>
          <p:nvSpPr>
            <p:cNvPr id="3" name="矩形 2"/>
            <p:cNvSpPr/>
            <p:nvPr/>
          </p:nvSpPr>
          <p:spPr>
            <a:xfrm>
              <a:off x="1102188" y="222011"/>
              <a:ext cx="6925963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sz="3200" dirty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数据</a:t>
              </a:r>
              <a:r>
                <a:rPr lang="zh-CN" altLang="en-US" sz="3200" dirty="0" smtClean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理解 </a:t>
              </a:r>
              <a:r>
                <a:rPr lang="en-US" altLang="zh-CN" sz="3200" dirty="0" smtClean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– </a:t>
              </a:r>
              <a:r>
                <a:rPr lang="zh-CN" altLang="en-US" sz="3200" dirty="0" smtClean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空驶率 </a:t>
              </a:r>
              <a:r>
                <a:rPr lang="en-US" altLang="zh-CN" sz="3200" dirty="0" smtClean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- </a:t>
              </a:r>
              <a:r>
                <a:rPr lang="en-US" altLang="zh-CN" sz="3200" dirty="0" err="1" smtClean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Haversine</a:t>
              </a:r>
              <a:endParaRPr lang="zh-CN" altLang="en-US" sz="3200" dirty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354213" y="-2"/>
              <a:ext cx="766917" cy="1061884"/>
              <a:chOff x="354213" y="-2"/>
              <a:chExt cx="766917" cy="1061884"/>
            </a:xfrm>
          </p:grpSpPr>
          <p:sp>
            <p:nvSpPr>
              <p:cNvPr id="5" name="五边形 4"/>
              <p:cNvSpPr/>
              <p:nvPr/>
            </p:nvSpPr>
            <p:spPr>
              <a:xfrm rot="5400000">
                <a:off x="147736" y="206475"/>
                <a:ext cx="1061884" cy="648929"/>
              </a:xfrm>
              <a:prstGeom prst="homePlate">
                <a:avLst>
                  <a:gd name="adj" fmla="val 31818"/>
                </a:avLst>
              </a:pr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文本框 112"/>
              <p:cNvSpPr txBox="1"/>
              <p:nvPr/>
            </p:nvSpPr>
            <p:spPr>
              <a:xfrm>
                <a:off x="472200" y="207510"/>
                <a:ext cx="6489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bg1"/>
                    </a:solidFill>
                  </a:rPr>
                  <a:t>2</a:t>
                </a:r>
                <a:endParaRPr lang="zh-CN" altLang="en-US" sz="32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5"/>
          <a:stretch/>
        </p:blipFill>
        <p:spPr>
          <a:xfrm>
            <a:off x="938158" y="3218210"/>
            <a:ext cx="5284893" cy="294802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776" y="1246172"/>
            <a:ext cx="6512750" cy="3084373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223051" y="4719237"/>
            <a:ext cx="56135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 smtClean="0">
                <a:solidFill>
                  <a:schemeClr val="bg1"/>
                </a:solidFill>
                <a:ea typeface="Gulim" panose="020B0600000101010101" pitchFamily="34" charset="-127"/>
              </a:rPr>
              <a:t>1. </a:t>
            </a:r>
            <a:r>
              <a:rPr lang="zh-CN" altLang="en-US" sz="2000" b="1" dirty="0" smtClean="0">
                <a:solidFill>
                  <a:schemeClr val="bg1"/>
                </a:solidFill>
                <a:ea typeface="Gulim" panose="020B0600000101010101" pitchFamily="34" charset="-127"/>
              </a:rPr>
              <a:t>半正矢公式：地球球面两点距离</a:t>
            </a:r>
            <a:endParaRPr lang="en-US" altLang="zh-CN" sz="2000" b="1" dirty="0" smtClean="0">
              <a:solidFill>
                <a:schemeClr val="bg1"/>
              </a:solidFill>
              <a:ea typeface="Gulim" panose="020B0600000101010101" pitchFamily="34" charset="-127"/>
            </a:endParaRPr>
          </a:p>
          <a:p>
            <a:r>
              <a:rPr lang="en-US" altLang="zh-CN" sz="2000" b="1" dirty="0" smtClean="0">
                <a:solidFill>
                  <a:schemeClr val="bg1"/>
                </a:solidFill>
                <a:ea typeface="Gulim" panose="020B0600000101010101" pitchFamily="34" charset="-127"/>
              </a:rPr>
              <a:t>2. </a:t>
            </a:r>
            <a:r>
              <a:rPr lang="zh-CN" altLang="en-US" sz="2000" b="1" dirty="0" smtClean="0">
                <a:solidFill>
                  <a:schemeClr val="bg1"/>
                </a:solidFill>
                <a:ea typeface="Gulim" panose="020B0600000101010101" pitchFamily="34" charset="-127"/>
              </a:rPr>
              <a:t>空驶</a:t>
            </a:r>
            <a:r>
              <a:rPr lang="zh-CN" altLang="en-US" sz="2000" b="1" dirty="0" smtClean="0">
                <a:solidFill>
                  <a:schemeClr val="bg1"/>
                </a:solidFill>
                <a:ea typeface="Gulim" panose="020B0600000101010101" pitchFamily="34" charset="-127"/>
              </a:rPr>
              <a:t>率 </a:t>
            </a:r>
            <a:r>
              <a:rPr lang="en-US" altLang="zh-CN" sz="2000" b="1" dirty="0" smtClean="0">
                <a:solidFill>
                  <a:schemeClr val="bg1"/>
                </a:solidFill>
                <a:ea typeface="Gulim" panose="020B0600000101010101" pitchFamily="34" charset="-127"/>
              </a:rPr>
              <a:t>= </a:t>
            </a:r>
            <a:r>
              <a:rPr lang="zh-CN" altLang="en-US" sz="2000" b="1" dirty="0" smtClean="0">
                <a:solidFill>
                  <a:schemeClr val="bg1"/>
                </a:solidFill>
                <a:ea typeface="Gulim" panose="020B0600000101010101" pitchFamily="34" charset="-127"/>
              </a:rPr>
              <a:t>空驶里程 </a:t>
            </a:r>
            <a:r>
              <a:rPr lang="en-US" altLang="zh-CN" sz="2000" b="1" dirty="0" smtClean="0">
                <a:solidFill>
                  <a:schemeClr val="bg1"/>
                </a:solidFill>
                <a:ea typeface="Gulim" panose="020B0600000101010101" pitchFamily="34" charset="-127"/>
              </a:rPr>
              <a:t>/ </a:t>
            </a:r>
            <a:r>
              <a:rPr lang="zh-CN" altLang="en-US" sz="2000" b="1" dirty="0" smtClean="0">
                <a:solidFill>
                  <a:schemeClr val="bg1"/>
                </a:solidFill>
                <a:ea typeface="Gulim" panose="020B0600000101010101" pitchFamily="34" charset="-127"/>
              </a:rPr>
              <a:t>总里程</a:t>
            </a:r>
            <a:endParaRPr lang="en-US" altLang="zh-CN" sz="2000" b="1" dirty="0" smtClean="0">
              <a:solidFill>
                <a:schemeClr val="bg1"/>
              </a:solidFill>
              <a:ea typeface="Gulim" panose="020B0600000101010101" pitchFamily="34" charset="-127"/>
            </a:endParaRPr>
          </a:p>
          <a:p>
            <a:endParaRPr lang="zh-CN" altLang="en-US" sz="2000" b="1" dirty="0">
              <a:solidFill>
                <a:schemeClr val="bg1"/>
              </a:solidFill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213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54213" y="-2"/>
            <a:ext cx="7863512" cy="1061884"/>
            <a:chOff x="354213" y="-2"/>
            <a:chExt cx="7863512" cy="1061884"/>
          </a:xfrm>
        </p:grpSpPr>
        <p:sp>
          <p:nvSpPr>
            <p:cNvPr id="3" name="矩形 2"/>
            <p:cNvSpPr/>
            <p:nvPr/>
          </p:nvSpPr>
          <p:spPr>
            <a:xfrm>
              <a:off x="1102188" y="222011"/>
              <a:ext cx="711553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sz="3200" dirty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数据</a:t>
              </a:r>
              <a:r>
                <a:rPr lang="zh-CN" altLang="en-US" sz="3200" dirty="0" smtClean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理解 </a:t>
              </a:r>
              <a:r>
                <a:rPr lang="en-US" altLang="zh-CN" sz="3200" dirty="0" smtClean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– </a:t>
              </a:r>
              <a:r>
                <a:rPr lang="zh-CN" altLang="en-US" sz="3200" dirty="0" smtClean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空驶率 </a:t>
              </a:r>
              <a:r>
                <a:rPr lang="en-US" altLang="zh-CN" sz="3200" dirty="0" smtClean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– </a:t>
              </a:r>
              <a:r>
                <a:rPr lang="en-US" altLang="zh-CN" sz="3200" dirty="0" err="1" smtClean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PySpark</a:t>
              </a:r>
              <a:r>
                <a:rPr lang="zh-CN" altLang="en-US" sz="3200" dirty="0" smtClean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程序</a:t>
              </a:r>
              <a:endParaRPr lang="zh-CN" altLang="en-US" sz="3200" dirty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354213" y="-2"/>
              <a:ext cx="766917" cy="1061884"/>
              <a:chOff x="354213" y="-2"/>
              <a:chExt cx="766917" cy="1061884"/>
            </a:xfrm>
          </p:grpSpPr>
          <p:sp>
            <p:nvSpPr>
              <p:cNvPr id="5" name="五边形 4"/>
              <p:cNvSpPr/>
              <p:nvPr/>
            </p:nvSpPr>
            <p:spPr>
              <a:xfrm rot="5400000">
                <a:off x="147736" y="206475"/>
                <a:ext cx="1061884" cy="648929"/>
              </a:xfrm>
              <a:prstGeom prst="homePlate">
                <a:avLst>
                  <a:gd name="adj" fmla="val 31818"/>
                </a:avLst>
              </a:pr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文本框 112"/>
              <p:cNvSpPr txBox="1"/>
              <p:nvPr/>
            </p:nvSpPr>
            <p:spPr>
              <a:xfrm>
                <a:off x="472200" y="207510"/>
                <a:ext cx="6489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bg1"/>
                    </a:solidFill>
                  </a:rPr>
                  <a:t>2</a:t>
                </a:r>
                <a:endParaRPr lang="zh-CN" altLang="en-US" sz="32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5"/>
          <a:stretch/>
        </p:blipFill>
        <p:spPr>
          <a:xfrm>
            <a:off x="1133768" y="1323046"/>
            <a:ext cx="4812751" cy="492442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7"/>
          <a:stretch/>
        </p:blipFill>
        <p:spPr>
          <a:xfrm>
            <a:off x="5946519" y="2561296"/>
            <a:ext cx="5167683" cy="368617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9" name="矩形 8"/>
          <p:cNvSpPr/>
          <p:nvPr/>
        </p:nvSpPr>
        <p:spPr>
          <a:xfrm>
            <a:off x="6095564" y="1339899"/>
            <a:ext cx="5613503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zh-CN" altLang="en-US" sz="2000" b="1" dirty="0" smtClean="0">
                <a:solidFill>
                  <a:schemeClr val="bg1"/>
                </a:solidFill>
                <a:ea typeface="Gulim" panose="020B0600000101010101" pitchFamily="34" charset="-127"/>
              </a:rPr>
              <a:t>创建新格式的表，计算空驶里程和总里程</a:t>
            </a:r>
            <a:endParaRPr lang="en-US" altLang="zh-CN" sz="2000" b="1" dirty="0" smtClean="0">
              <a:solidFill>
                <a:schemeClr val="bg1"/>
              </a:solidFill>
              <a:ea typeface="Gulim" panose="020B0600000101010101" pitchFamily="34" charset="-127"/>
            </a:endParaRPr>
          </a:p>
          <a:p>
            <a:pPr marL="457200" indent="-457200">
              <a:buAutoNum type="arabicPeriod"/>
            </a:pPr>
            <a:r>
              <a:rPr lang="zh-CN" altLang="en-US" sz="2000" b="1" dirty="0" smtClean="0">
                <a:solidFill>
                  <a:schemeClr val="bg1"/>
                </a:solidFill>
                <a:ea typeface="Gulim" panose="020B0600000101010101" pitchFamily="34" charset="-127"/>
              </a:rPr>
              <a:t>获取</a:t>
            </a:r>
            <a:r>
              <a:rPr lang="zh-CN" altLang="en-US" sz="2000" b="1" dirty="0" smtClean="0">
                <a:solidFill>
                  <a:schemeClr val="bg1"/>
                </a:solidFill>
                <a:ea typeface="Gulim" panose="020B0600000101010101" pitchFamily="34" charset="-127"/>
              </a:rPr>
              <a:t>出租车上下客状态</a:t>
            </a:r>
            <a:endParaRPr lang="en-US" altLang="zh-CN" sz="2000" b="1" dirty="0" smtClean="0">
              <a:solidFill>
                <a:schemeClr val="bg1"/>
              </a:solidFill>
              <a:ea typeface="Gulim" panose="020B0600000101010101" pitchFamily="34" charset="-127"/>
            </a:endParaRPr>
          </a:p>
          <a:p>
            <a:pPr marL="457200" indent="-457200">
              <a:buAutoNum type="arabicPeriod"/>
            </a:pPr>
            <a:endParaRPr lang="zh-CN" altLang="en-US" sz="2000" b="1" dirty="0">
              <a:solidFill>
                <a:schemeClr val="bg1"/>
              </a:solidFill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7045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54213" y="-2"/>
            <a:ext cx="6462944" cy="1061884"/>
            <a:chOff x="354213" y="-2"/>
            <a:chExt cx="6462944" cy="1061884"/>
          </a:xfrm>
        </p:grpSpPr>
        <p:sp>
          <p:nvSpPr>
            <p:cNvPr id="3" name="矩形 2"/>
            <p:cNvSpPr/>
            <p:nvPr/>
          </p:nvSpPr>
          <p:spPr>
            <a:xfrm>
              <a:off x="1102188" y="222011"/>
              <a:ext cx="571496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sz="3200" dirty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数据</a:t>
              </a:r>
              <a:r>
                <a:rPr lang="zh-CN" altLang="en-US" sz="3200" dirty="0" smtClean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理解 </a:t>
              </a:r>
              <a:r>
                <a:rPr lang="en-US" altLang="zh-CN" sz="3200" dirty="0" smtClean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– </a:t>
              </a:r>
              <a:r>
                <a:rPr lang="zh-CN" altLang="en-US" sz="3200" dirty="0" smtClean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时间 </a:t>
              </a:r>
              <a:r>
                <a:rPr lang="en-US" altLang="zh-CN" sz="3200" dirty="0" smtClean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&amp; </a:t>
              </a:r>
              <a:r>
                <a:rPr lang="zh-CN" altLang="en-US" sz="3200" dirty="0" smtClean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空驶率 </a:t>
              </a:r>
              <a:endParaRPr lang="zh-CN" altLang="en-US" sz="3200" dirty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354213" y="-2"/>
              <a:ext cx="766917" cy="1061884"/>
              <a:chOff x="354213" y="-2"/>
              <a:chExt cx="766917" cy="1061884"/>
            </a:xfrm>
          </p:grpSpPr>
          <p:sp>
            <p:nvSpPr>
              <p:cNvPr id="5" name="五边形 4"/>
              <p:cNvSpPr/>
              <p:nvPr/>
            </p:nvSpPr>
            <p:spPr>
              <a:xfrm rot="5400000">
                <a:off x="147736" y="206475"/>
                <a:ext cx="1061884" cy="648929"/>
              </a:xfrm>
              <a:prstGeom prst="homePlate">
                <a:avLst>
                  <a:gd name="adj" fmla="val 31818"/>
                </a:avLst>
              </a:pr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文本框 112"/>
              <p:cNvSpPr txBox="1"/>
              <p:nvPr/>
            </p:nvSpPr>
            <p:spPr>
              <a:xfrm>
                <a:off x="472200" y="207510"/>
                <a:ext cx="6489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bg1"/>
                    </a:solidFill>
                  </a:rPr>
                  <a:t>2</a:t>
                </a:r>
                <a:endParaRPr lang="zh-CN" altLang="en-US" sz="32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261" y="1251885"/>
            <a:ext cx="951547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5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54213" y="-2"/>
            <a:ext cx="6462944" cy="1061884"/>
            <a:chOff x="354213" y="-2"/>
            <a:chExt cx="6462944" cy="1061884"/>
          </a:xfrm>
        </p:grpSpPr>
        <p:sp>
          <p:nvSpPr>
            <p:cNvPr id="3" name="矩形 2"/>
            <p:cNvSpPr/>
            <p:nvPr/>
          </p:nvSpPr>
          <p:spPr>
            <a:xfrm>
              <a:off x="1102188" y="222011"/>
              <a:ext cx="571496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sz="3200" dirty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数据</a:t>
              </a:r>
              <a:r>
                <a:rPr lang="zh-CN" altLang="en-US" sz="3200" dirty="0" smtClean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理解 </a:t>
              </a:r>
              <a:r>
                <a:rPr lang="en-US" altLang="zh-CN" sz="3200" dirty="0" smtClean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– </a:t>
              </a:r>
              <a:r>
                <a:rPr lang="zh-CN" altLang="en-US" sz="3200" dirty="0" smtClean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时间 </a:t>
              </a:r>
              <a:r>
                <a:rPr lang="en-US" altLang="zh-CN" sz="3200" dirty="0" smtClean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&amp; </a:t>
              </a:r>
              <a:r>
                <a:rPr lang="zh-CN" altLang="en-US" sz="3200" dirty="0" smtClean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空驶率</a:t>
              </a:r>
              <a:endParaRPr lang="zh-CN" altLang="en-US" sz="3200" dirty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354213" y="-2"/>
              <a:ext cx="766917" cy="1061884"/>
              <a:chOff x="354213" y="-2"/>
              <a:chExt cx="766917" cy="1061884"/>
            </a:xfrm>
          </p:grpSpPr>
          <p:sp>
            <p:nvSpPr>
              <p:cNvPr id="5" name="五边形 4"/>
              <p:cNvSpPr/>
              <p:nvPr/>
            </p:nvSpPr>
            <p:spPr>
              <a:xfrm rot="5400000">
                <a:off x="147736" y="206475"/>
                <a:ext cx="1061884" cy="648929"/>
              </a:xfrm>
              <a:prstGeom prst="homePlate">
                <a:avLst>
                  <a:gd name="adj" fmla="val 31818"/>
                </a:avLst>
              </a:pr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文本框 112"/>
              <p:cNvSpPr txBox="1"/>
              <p:nvPr/>
            </p:nvSpPr>
            <p:spPr>
              <a:xfrm>
                <a:off x="472200" y="207510"/>
                <a:ext cx="6489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bg1"/>
                    </a:solidFill>
                  </a:rPr>
                  <a:t>2</a:t>
                </a:r>
                <a:endParaRPr lang="zh-CN" altLang="en-US" sz="32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8262" y="1251887"/>
            <a:ext cx="95154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5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54213" y="-2"/>
            <a:ext cx="11046099" cy="1061884"/>
            <a:chOff x="354213" y="-2"/>
            <a:chExt cx="11046099" cy="1061884"/>
          </a:xfrm>
        </p:grpSpPr>
        <p:sp>
          <p:nvSpPr>
            <p:cNvPr id="3" name="矩形 2"/>
            <p:cNvSpPr/>
            <p:nvPr/>
          </p:nvSpPr>
          <p:spPr>
            <a:xfrm>
              <a:off x="1102188" y="222011"/>
              <a:ext cx="1029812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sz="3200" dirty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数据</a:t>
              </a:r>
              <a:r>
                <a:rPr lang="zh-CN" altLang="en-US" sz="3200" dirty="0" smtClean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理解 </a:t>
              </a:r>
              <a:r>
                <a:rPr lang="en-US" altLang="zh-CN" sz="3200" dirty="0" smtClean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– </a:t>
              </a:r>
              <a:r>
                <a:rPr lang="zh-CN" altLang="en-US" sz="3200" dirty="0" smtClean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空驶率 </a:t>
              </a:r>
              <a:r>
                <a:rPr lang="en-US" altLang="zh-CN" sz="3200" dirty="0" smtClean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– </a:t>
              </a:r>
              <a:r>
                <a:rPr lang="zh-CN" altLang="en-US" sz="3200" dirty="0" smtClean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周五下午六点（晚高峰）</a:t>
              </a:r>
              <a:endParaRPr lang="zh-CN" altLang="en-US" sz="3200" dirty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354213" y="-2"/>
              <a:ext cx="766917" cy="1061884"/>
              <a:chOff x="354213" y="-2"/>
              <a:chExt cx="766917" cy="1061884"/>
            </a:xfrm>
          </p:grpSpPr>
          <p:sp>
            <p:nvSpPr>
              <p:cNvPr id="5" name="五边形 4"/>
              <p:cNvSpPr/>
              <p:nvPr/>
            </p:nvSpPr>
            <p:spPr>
              <a:xfrm rot="5400000">
                <a:off x="147736" y="206475"/>
                <a:ext cx="1061884" cy="648929"/>
              </a:xfrm>
              <a:prstGeom prst="homePlate">
                <a:avLst>
                  <a:gd name="adj" fmla="val 31818"/>
                </a:avLst>
              </a:pr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文本框 112"/>
              <p:cNvSpPr txBox="1"/>
              <p:nvPr/>
            </p:nvSpPr>
            <p:spPr>
              <a:xfrm>
                <a:off x="472200" y="207510"/>
                <a:ext cx="6489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bg1"/>
                    </a:solidFill>
                  </a:rPr>
                  <a:t>2</a:t>
                </a:r>
                <a:endParaRPr lang="zh-CN" altLang="en-US" sz="32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787" y="1234910"/>
            <a:ext cx="949642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454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54213" y="-2"/>
            <a:ext cx="11046099" cy="1061884"/>
            <a:chOff x="354213" y="-2"/>
            <a:chExt cx="11046099" cy="1061884"/>
          </a:xfrm>
        </p:grpSpPr>
        <p:sp>
          <p:nvSpPr>
            <p:cNvPr id="3" name="矩形 2"/>
            <p:cNvSpPr/>
            <p:nvPr/>
          </p:nvSpPr>
          <p:spPr>
            <a:xfrm>
              <a:off x="1102188" y="222011"/>
              <a:ext cx="1029812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sz="3200" dirty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数据</a:t>
              </a:r>
              <a:r>
                <a:rPr lang="zh-CN" altLang="en-US" sz="3200" dirty="0" smtClean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理解 </a:t>
              </a:r>
              <a:r>
                <a:rPr lang="en-US" altLang="zh-CN" sz="3200" dirty="0" smtClean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– </a:t>
              </a:r>
              <a:r>
                <a:rPr lang="zh-CN" altLang="en-US" sz="3200" dirty="0" smtClean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空驶率 </a:t>
              </a:r>
              <a:r>
                <a:rPr lang="en-US" altLang="zh-CN" sz="3200" dirty="0" smtClean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– </a:t>
              </a:r>
              <a:r>
                <a:rPr lang="zh-CN" altLang="en-US" sz="3200" dirty="0" smtClean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周五下午六点（晚高峰）</a:t>
              </a:r>
              <a:endParaRPr lang="zh-CN" altLang="en-US" sz="3200" dirty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354213" y="-2"/>
              <a:ext cx="766917" cy="1061884"/>
              <a:chOff x="354213" y="-2"/>
              <a:chExt cx="766917" cy="1061884"/>
            </a:xfrm>
          </p:grpSpPr>
          <p:sp>
            <p:nvSpPr>
              <p:cNvPr id="5" name="五边形 4"/>
              <p:cNvSpPr/>
              <p:nvPr/>
            </p:nvSpPr>
            <p:spPr>
              <a:xfrm rot="5400000">
                <a:off x="147736" y="206475"/>
                <a:ext cx="1061884" cy="648929"/>
              </a:xfrm>
              <a:prstGeom prst="homePlate">
                <a:avLst>
                  <a:gd name="adj" fmla="val 31818"/>
                </a:avLst>
              </a:pr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文本框 112"/>
              <p:cNvSpPr txBox="1"/>
              <p:nvPr/>
            </p:nvSpPr>
            <p:spPr>
              <a:xfrm>
                <a:off x="472200" y="207510"/>
                <a:ext cx="6489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bg1"/>
                    </a:solidFill>
                  </a:rPr>
                  <a:t>2</a:t>
                </a:r>
                <a:endParaRPr lang="zh-CN" altLang="en-US" sz="32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381" y="1234910"/>
            <a:ext cx="9453236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063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54213" y="-2"/>
            <a:ext cx="6462944" cy="1061884"/>
            <a:chOff x="354213" y="-2"/>
            <a:chExt cx="6462944" cy="1061884"/>
          </a:xfrm>
        </p:grpSpPr>
        <p:sp>
          <p:nvSpPr>
            <p:cNvPr id="3" name="矩形 2"/>
            <p:cNvSpPr/>
            <p:nvPr/>
          </p:nvSpPr>
          <p:spPr>
            <a:xfrm>
              <a:off x="1102188" y="222011"/>
              <a:ext cx="571496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sz="3200" dirty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数据</a:t>
              </a:r>
              <a:r>
                <a:rPr lang="zh-CN" altLang="en-US" sz="3200" dirty="0" smtClean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理解 </a:t>
              </a:r>
              <a:r>
                <a:rPr lang="en-US" altLang="zh-CN" sz="3200" dirty="0" smtClean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-</a:t>
              </a:r>
              <a:r>
                <a:rPr lang="zh-CN" altLang="en-US" sz="3200" dirty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某车某天行驶路线</a:t>
              </a: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354213" y="-2"/>
              <a:ext cx="766917" cy="1061884"/>
              <a:chOff x="354213" y="-2"/>
              <a:chExt cx="766917" cy="1061884"/>
            </a:xfrm>
          </p:grpSpPr>
          <p:sp>
            <p:nvSpPr>
              <p:cNvPr id="5" name="五边形 4"/>
              <p:cNvSpPr/>
              <p:nvPr/>
            </p:nvSpPr>
            <p:spPr>
              <a:xfrm rot="5400000">
                <a:off x="147736" y="206475"/>
                <a:ext cx="1061884" cy="648929"/>
              </a:xfrm>
              <a:prstGeom prst="homePlate">
                <a:avLst>
                  <a:gd name="adj" fmla="val 31818"/>
                </a:avLst>
              </a:pr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文本框 112"/>
              <p:cNvSpPr txBox="1"/>
              <p:nvPr/>
            </p:nvSpPr>
            <p:spPr>
              <a:xfrm>
                <a:off x="472200" y="207510"/>
                <a:ext cx="6489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bg1"/>
                    </a:solidFill>
                  </a:rPr>
                  <a:t>2</a:t>
                </a:r>
                <a:endParaRPr lang="zh-CN" altLang="en-US" sz="32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787" y="1246775"/>
            <a:ext cx="9496425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15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54213" y="-2"/>
            <a:ext cx="6462944" cy="1061884"/>
            <a:chOff x="354213" y="-2"/>
            <a:chExt cx="6462944" cy="1061884"/>
          </a:xfrm>
        </p:grpSpPr>
        <p:sp>
          <p:nvSpPr>
            <p:cNvPr id="3" name="矩形 2"/>
            <p:cNvSpPr/>
            <p:nvPr/>
          </p:nvSpPr>
          <p:spPr>
            <a:xfrm>
              <a:off x="1102188" y="222011"/>
              <a:ext cx="571496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sz="3200" dirty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数据</a:t>
              </a:r>
              <a:r>
                <a:rPr lang="zh-CN" altLang="en-US" sz="3200" dirty="0" smtClean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理解 </a:t>
              </a:r>
              <a:r>
                <a:rPr lang="en-US" altLang="zh-CN" sz="3200" dirty="0" smtClean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-</a:t>
              </a:r>
              <a:r>
                <a:rPr lang="zh-CN" altLang="en-US" sz="3200" dirty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某车某天行驶路线</a:t>
              </a: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354213" y="-2"/>
              <a:ext cx="766917" cy="1061884"/>
              <a:chOff x="354213" y="-2"/>
              <a:chExt cx="766917" cy="1061884"/>
            </a:xfrm>
          </p:grpSpPr>
          <p:sp>
            <p:nvSpPr>
              <p:cNvPr id="5" name="五边形 4"/>
              <p:cNvSpPr/>
              <p:nvPr/>
            </p:nvSpPr>
            <p:spPr>
              <a:xfrm rot="5400000">
                <a:off x="147736" y="206475"/>
                <a:ext cx="1061884" cy="648929"/>
              </a:xfrm>
              <a:prstGeom prst="homePlate">
                <a:avLst>
                  <a:gd name="adj" fmla="val 31818"/>
                </a:avLst>
              </a:pr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文本框 112"/>
              <p:cNvSpPr txBox="1"/>
              <p:nvPr/>
            </p:nvSpPr>
            <p:spPr>
              <a:xfrm>
                <a:off x="472200" y="207510"/>
                <a:ext cx="6489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bg1"/>
                    </a:solidFill>
                  </a:rPr>
                  <a:t>2</a:t>
                </a:r>
                <a:endParaRPr lang="zh-CN" altLang="en-US" sz="32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1138" y="1246775"/>
            <a:ext cx="9489722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727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54213" y="-2"/>
            <a:ext cx="10701713" cy="1061884"/>
            <a:chOff x="354213" y="-2"/>
            <a:chExt cx="10701713" cy="1061884"/>
          </a:xfrm>
        </p:grpSpPr>
        <p:sp>
          <p:nvSpPr>
            <p:cNvPr id="3" name="矩形 2"/>
            <p:cNvSpPr/>
            <p:nvPr/>
          </p:nvSpPr>
          <p:spPr>
            <a:xfrm>
              <a:off x="1102187" y="222011"/>
              <a:ext cx="995373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sz="3200" dirty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数据</a:t>
              </a:r>
              <a:r>
                <a:rPr lang="zh-CN" altLang="en-US" sz="3200" dirty="0" smtClean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理解 </a:t>
              </a:r>
              <a:r>
                <a:rPr lang="en-US" altLang="zh-CN" sz="3200" dirty="0" smtClean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-</a:t>
              </a:r>
              <a:r>
                <a:rPr lang="zh-CN" altLang="en-US" sz="3200" dirty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某车某天行驶</a:t>
              </a:r>
              <a:r>
                <a:rPr lang="zh-CN" altLang="en-US" sz="3200" dirty="0" smtClean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路线 </a:t>
              </a:r>
              <a:r>
                <a:rPr lang="en-US" altLang="zh-CN" sz="3200" dirty="0" smtClean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– </a:t>
              </a:r>
              <a:r>
                <a:rPr lang="zh-CN" altLang="en-US" sz="3200" dirty="0" smtClean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从机场空驶回城 </a:t>
              </a:r>
              <a:endParaRPr lang="zh-CN" altLang="en-US" sz="3200" dirty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354213" y="-2"/>
              <a:ext cx="766917" cy="1061884"/>
              <a:chOff x="354213" y="-2"/>
              <a:chExt cx="766917" cy="1061884"/>
            </a:xfrm>
          </p:grpSpPr>
          <p:sp>
            <p:nvSpPr>
              <p:cNvPr id="5" name="五边形 4"/>
              <p:cNvSpPr/>
              <p:nvPr/>
            </p:nvSpPr>
            <p:spPr>
              <a:xfrm rot="5400000">
                <a:off x="147736" y="206475"/>
                <a:ext cx="1061884" cy="648929"/>
              </a:xfrm>
              <a:prstGeom prst="homePlate">
                <a:avLst>
                  <a:gd name="adj" fmla="val 31818"/>
                </a:avLst>
              </a:pr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文本框 112"/>
              <p:cNvSpPr txBox="1"/>
              <p:nvPr/>
            </p:nvSpPr>
            <p:spPr>
              <a:xfrm>
                <a:off x="472200" y="207510"/>
                <a:ext cx="6489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bg1"/>
                    </a:solidFill>
                  </a:rPr>
                  <a:t>2</a:t>
                </a:r>
                <a:endParaRPr lang="zh-CN" altLang="en-US" sz="32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462" y="902103"/>
            <a:ext cx="5759533" cy="585808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367558" y="2651837"/>
            <a:ext cx="29180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是否有推荐的回城方案？</a:t>
            </a:r>
            <a:endParaRPr lang="zh-CN" altLang="en-US" sz="2400" dirty="0">
              <a:solidFill>
                <a:schemeClr val="bg1"/>
              </a:solidFill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7676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五边形 111"/>
          <p:cNvSpPr/>
          <p:nvPr/>
        </p:nvSpPr>
        <p:spPr>
          <a:xfrm rot="5400000">
            <a:off x="147736" y="206475"/>
            <a:ext cx="1061884" cy="648929"/>
          </a:xfrm>
          <a:prstGeom prst="homePlate">
            <a:avLst>
              <a:gd name="adj" fmla="val 31818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102188" y="222011"/>
            <a:ext cx="57149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32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CRISP-DM </a:t>
            </a:r>
            <a:r>
              <a:rPr lang="zh-CN" altLang="en-US" sz="32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流程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794982" y="1433898"/>
            <a:ext cx="3462474" cy="4729811"/>
            <a:chOff x="794982" y="1433898"/>
            <a:chExt cx="3462474" cy="4729811"/>
          </a:xfrm>
        </p:grpSpPr>
        <p:sp>
          <p:nvSpPr>
            <p:cNvPr id="10" name="圆角矩形 9"/>
            <p:cNvSpPr/>
            <p:nvPr/>
          </p:nvSpPr>
          <p:spPr>
            <a:xfrm>
              <a:off x="1691383" y="5750753"/>
              <a:ext cx="1592826" cy="147485"/>
            </a:xfrm>
            <a:prstGeom prst="roundRect">
              <a:avLst>
                <a:gd name="adj" fmla="val 33334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1691383" y="5470533"/>
              <a:ext cx="1592826" cy="147485"/>
            </a:xfrm>
            <a:prstGeom prst="roundRect">
              <a:avLst>
                <a:gd name="adj" fmla="val 33334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圆角矩形 36"/>
            <p:cNvSpPr/>
            <p:nvPr/>
          </p:nvSpPr>
          <p:spPr>
            <a:xfrm>
              <a:off x="1691383" y="5182938"/>
              <a:ext cx="1592826" cy="147485"/>
            </a:xfrm>
            <a:prstGeom prst="roundRect">
              <a:avLst>
                <a:gd name="adj" fmla="val 33334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圆角矩形 37"/>
            <p:cNvSpPr/>
            <p:nvPr/>
          </p:nvSpPr>
          <p:spPr>
            <a:xfrm>
              <a:off x="1691383" y="4917467"/>
              <a:ext cx="1592826" cy="147485"/>
            </a:xfrm>
            <a:prstGeom prst="roundRect">
              <a:avLst>
                <a:gd name="adj" fmla="val 33334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1971602" y="6030973"/>
              <a:ext cx="1032387" cy="132736"/>
            </a:xfrm>
            <a:prstGeom prst="roundRect">
              <a:avLst>
                <a:gd name="adj" fmla="val 33334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二十四角星 10"/>
            <p:cNvSpPr/>
            <p:nvPr/>
          </p:nvSpPr>
          <p:spPr>
            <a:xfrm>
              <a:off x="2762032" y="3037215"/>
              <a:ext cx="1371600" cy="1226305"/>
            </a:xfrm>
            <a:prstGeom prst="star24">
              <a:avLst>
                <a:gd name="adj" fmla="val 44716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2" name="组合 71"/>
            <p:cNvGrpSpPr/>
            <p:nvPr/>
          </p:nvGrpSpPr>
          <p:grpSpPr>
            <a:xfrm>
              <a:off x="794982" y="2349746"/>
              <a:ext cx="1439858" cy="1439858"/>
              <a:chOff x="3793066" y="2438400"/>
              <a:chExt cx="2980266" cy="2980266"/>
            </a:xfrm>
            <a:solidFill>
              <a:schemeClr val="bg1"/>
            </a:solidFill>
          </p:grpSpPr>
          <p:sp>
            <p:nvSpPr>
              <p:cNvPr id="73" name="形状 72"/>
              <p:cNvSpPr/>
              <p:nvPr/>
            </p:nvSpPr>
            <p:spPr>
              <a:xfrm>
                <a:off x="3793066" y="2438400"/>
                <a:ext cx="2980266" cy="2980266"/>
              </a:xfrm>
              <a:prstGeom prst="gear9">
                <a:avLst/>
              </a:prstGeom>
              <a:grpFill/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74" name="形状 4"/>
              <p:cNvSpPr/>
              <p:nvPr/>
            </p:nvSpPr>
            <p:spPr>
              <a:xfrm>
                <a:off x="4392232" y="3136513"/>
                <a:ext cx="1781934" cy="153191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9850" tIns="69850" rIns="69850" bIns="69850" numCol="1" spcCol="1270" anchor="ctr" anchorCtr="0">
                <a:noAutofit/>
              </a:bodyPr>
              <a:lstStyle/>
              <a:p>
                <a:pPr lvl="0" algn="ctr" defTabSz="24447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endParaRPr lang="zh-CN" altLang="en-US" sz="5500" kern="1200"/>
              </a:p>
            </p:txBody>
          </p:sp>
        </p:grpSp>
        <p:sp>
          <p:nvSpPr>
            <p:cNvPr id="35" name="任意多边形 34"/>
            <p:cNvSpPr/>
            <p:nvPr/>
          </p:nvSpPr>
          <p:spPr>
            <a:xfrm>
              <a:off x="1743707" y="3506283"/>
              <a:ext cx="832111" cy="832111"/>
            </a:xfrm>
            <a:custGeom>
              <a:avLst/>
              <a:gdLst>
                <a:gd name="connsiteX0" fmla="*/ 1589033 w 2123675"/>
                <a:gd name="connsiteY0" fmla="*/ 537873 h 2123675"/>
                <a:gd name="connsiteX1" fmla="*/ 1902347 w 2123675"/>
                <a:gd name="connsiteY1" fmla="*/ 443446 h 2123675"/>
                <a:gd name="connsiteX2" fmla="*/ 2017635 w 2123675"/>
                <a:gd name="connsiteY2" fmla="*/ 643130 h 2123675"/>
                <a:gd name="connsiteX3" fmla="*/ 1779202 w 2123675"/>
                <a:gd name="connsiteY3" fmla="*/ 867255 h 2123675"/>
                <a:gd name="connsiteX4" fmla="*/ 1779202 w 2123675"/>
                <a:gd name="connsiteY4" fmla="*/ 1256420 h 2123675"/>
                <a:gd name="connsiteX5" fmla="*/ 2017635 w 2123675"/>
                <a:gd name="connsiteY5" fmla="*/ 1480545 h 2123675"/>
                <a:gd name="connsiteX6" fmla="*/ 1902347 w 2123675"/>
                <a:gd name="connsiteY6" fmla="*/ 1680229 h 2123675"/>
                <a:gd name="connsiteX7" fmla="*/ 1589033 w 2123675"/>
                <a:gd name="connsiteY7" fmla="*/ 1585802 h 2123675"/>
                <a:gd name="connsiteX8" fmla="*/ 1252006 w 2123675"/>
                <a:gd name="connsiteY8" fmla="*/ 1780385 h 2123675"/>
                <a:gd name="connsiteX9" fmla="*/ 1177125 w 2123675"/>
                <a:gd name="connsiteY9" fmla="*/ 2098936 h 2123675"/>
                <a:gd name="connsiteX10" fmla="*/ 946550 w 2123675"/>
                <a:gd name="connsiteY10" fmla="*/ 2098936 h 2123675"/>
                <a:gd name="connsiteX11" fmla="*/ 871669 w 2123675"/>
                <a:gd name="connsiteY11" fmla="*/ 1780385 h 2123675"/>
                <a:gd name="connsiteX12" fmla="*/ 534642 w 2123675"/>
                <a:gd name="connsiteY12" fmla="*/ 1585802 h 2123675"/>
                <a:gd name="connsiteX13" fmla="*/ 221328 w 2123675"/>
                <a:gd name="connsiteY13" fmla="*/ 1680229 h 2123675"/>
                <a:gd name="connsiteX14" fmla="*/ 106040 w 2123675"/>
                <a:gd name="connsiteY14" fmla="*/ 1480545 h 2123675"/>
                <a:gd name="connsiteX15" fmla="*/ 344473 w 2123675"/>
                <a:gd name="connsiteY15" fmla="*/ 1256420 h 2123675"/>
                <a:gd name="connsiteX16" fmla="*/ 344473 w 2123675"/>
                <a:gd name="connsiteY16" fmla="*/ 867255 h 2123675"/>
                <a:gd name="connsiteX17" fmla="*/ 106040 w 2123675"/>
                <a:gd name="connsiteY17" fmla="*/ 643130 h 2123675"/>
                <a:gd name="connsiteX18" fmla="*/ 221328 w 2123675"/>
                <a:gd name="connsiteY18" fmla="*/ 443446 h 2123675"/>
                <a:gd name="connsiteX19" fmla="*/ 534642 w 2123675"/>
                <a:gd name="connsiteY19" fmla="*/ 537873 h 2123675"/>
                <a:gd name="connsiteX20" fmla="*/ 871669 w 2123675"/>
                <a:gd name="connsiteY20" fmla="*/ 343290 h 2123675"/>
                <a:gd name="connsiteX21" fmla="*/ 946550 w 2123675"/>
                <a:gd name="connsiteY21" fmla="*/ 24739 h 2123675"/>
                <a:gd name="connsiteX22" fmla="*/ 1177125 w 2123675"/>
                <a:gd name="connsiteY22" fmla="*/ 24739 h 2123675"/>
                <a:gd name="connsiteX23" fmla="*/ 1252006 w 2123675"/>
                <a:gd name="connsiteY23" fmla="*/ 343290 h 2123675"/>
                <a:gd name="connsiteX24" fmla="*/ 1589033 w 2123675"/>
                <a:gd name="connsiteY24" fmla="*/ 537873 h 212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23675" h="2123675">
                  <a:moveTo>
                    <a:pt x="1366897" y="537190"/>
                  </a:moveTo>
                  <a:lnTo>
                    <a:pt x="1594045" y="396507"/>
                  </a:lnTo>
                  <a:lnTo>
                    <a:pt x="1727168" y="529630"/>
                  </a:lnTo>
                  <a:lnTo>
                    <a:pt x="1586485" y="756778"/>
                  </a:lnTo>
                  <a:cubicBezTo>
                    <a:pt x="1640670" y="849967"/>
                    <a:pt x="1669056" y="955907"/>
                    <a:pt x="1668725" y="1063703"/>
                  </a:cubicBezTo>
                  <a:lnTo>
                    <a:pt x="1904134" y="1190078"/>
                  </a:lnTo>
                  <a:lnTo>
                    <a:pt x="1855408" y="1371927"/>
                  </a:lnTo>
                  <a:lnTo>
                    <a:pt x="1588350" y="1363666"/>
                  </a:lnTo>
                  <a:cubicBezTo>
                    <a:pt x="1534739" y="1457186"/>
                    <a:pt x="1457186" y="1534739"/>
                    <a:pt x="1363666" y="1588351"/>
                  </a:cubicBezTo>
                  <a:lnTo>
                    <a:pt x="1371926" y="1855408"/>
                  </a:lnTo>
                  <a:lnTo>
                    <a:pt x="1190078" y="1904134"/>
                  </a:lnTo>
                  <a:lnTo>
                    <a:pt x="1063703" y="1668725"/>
                  </a:lnTo>
                  <a:cubicBezTo>
                    <a:pt x="955907" y="1669057"/>
                    <a:pt x="849967" y="1640670"/>
                    <a:pt x="756778" y="1586485"/>
                  </a:cubicBezTo>
                  <a:lnTo>
                    <a:pt x="529630" y="1727168"/>
                  </a:lnTo>
                  <a:lnTo>
                    <a:pt x="396507" y="1594045"/>
                  </a:lnTo>
                  <a:lnTo>
                    <a:pt x="537190" y="1366897"/>
                  </a:lnTo>
                  <a:cubicBezTo>
                    <a:pt x="483005" y="1273708"/>
                    <a:pt x="454619" y="1167768"/>
                    <a:pt x="454950" y="1059972"/>
                  </a:cubicBezTo>
                  <a:lnTo>
                    <a:pt x="219541" y="933597"/>
                  </a:lnTo>
                  <a:lnTo>
                    <a:pt x="268267" y="751748"/>
                  </a:lnTo>
                  <a:lnTo>
                    <a:pt x="535325" y="760009"/>
                  </a:lnTo>
                  <a:cubicBezTo>
                    <a:pt x="588936" y="666489"/>
                    <a:pt x="666489" y="588936"/>
                    <a:pt x="760009" y="535324"/>
                  </a:cubicBezTo>
                  <a:lnTo>
                    <a:pt x="751749" y="268267"/>
                  </a:lnTo>
                  <a:lnTo>
                    <a:pt x="933597" y="219541"/>
                  </a:lnTo>
                  <a:lnTo>
                    <a:pt x="1059972" y="454950"/>
                  </a:lnTo>
                  <a:cubicBezTo>
                    <a:pt x="1167768" y="454618"/>
                    <a:pt x="1273708" y="483005"/>
                    <a:pt x="1366897" y="5371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51417" tIns="751417" rIns="751418" bIns="751418" numCol="1" spcCol="1270" anchor="ctr" anchorCtr="0">
              <a:noAutofit/>
            </a:bodyPr>
            <a:lstStyle/>
            <a:p>
              <a:pPr lvl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00" kern="1200"/>
            </a:p>
          </p:txBody>
        </p:sp>
        <p:sp>
          <p:nvSpPr>
            <p:cNvPr id="40" name="任意多边形 39"/>
            <p:cNvSpPr/>
            <p:nvPr/>
          </p:nvSpPr>
          <p:spPr>
            <a:xfrm>
              <a:off x="3425345" y="2076578"/>
              <a:ext cx="832111" cy="832111"/>
            </a:xfrm>
            <a:custGeom>
              <a:avLst/>
              <a:gdLst>
                <a:gd name="connsiteX0" fmla="*/ 1589033 w 2123675"/>
                <a:gd name="connsiteY0" fmla="*/ 537873 h 2123675"/>
                <a:gd name="connsiteX1" fmla="*/ 1902347 w 2123675"/>
                <a:gd name="connsiteY1" fmla="*/ 443446 h 2123675"/>
                <a:gd name="connsiteX2" fmla="*/ 2017635 w 2123675"/>
                <a:gd name="connsiteY2" fmla="*/ 643130 h 2123675"/>
                <a:gd name="connsiteX3" fmla="*/ 1779202 w 2123675"/>
                <a:gd name="connsiteY3" fmla="*/ 867255 h 2123675"/>
                <a:gd name="connsiteX4" fmla="*/ 1779202 w 2123675"/>
                <a:gd name="connsiteY4" fmla="*/ 1256420 h 2123675"/>
                <a:gd name="connsiteX5" fmla="*/ 2017635 w 2123675"/>
                <a:gd name="connsiteY5" fmla="*/ 1480545 h 2123675"/>
                <a:gd name="connsiteX6" fmla="*/ 1902347 w 2123675"/>
                <a:gd name="connsiteY6" fmla="*/ 1680229 h 2123675"/>
                <a:gd name="connsiteX7" fmla="*/ 1589033 w 2123675"/>
                <a:gd name="connsiteY7" fmla="*/ 1585802 h 2123675"/>
                <a:gd name="connsiteX8" fmla="*/ 1252006 w 2123675"/>
                <a:gd name="connsiteY8" fmla="*/ 1780385 h 2123675"/>
                <a:gd name="connsiteX9" fmla="*/ 1177125 w 2123675"/>
                <a:gd name="connsiteY9" fmla="*/ 2098936 h 2123675"/>
                <a:gd name="connsiteX10" fmla="*/ 946550 w 2123675"/>
                <a:gd name="connsiteY10" fmla="*/ 2098936 h 2123675"/>
                <a:gd name="connsiteX11" fmla="*/ 871669 w 2123675"/>
                <a:gd name="connsiteY11" fmla="*/ 1780385 h 2123675"/>
                <a:gd name="connsiteX12" fmla="*/ 534642 w 2123675"/>
                <a:gd name="connsiteY12" fmla="*/ 1585802 h 2123675"/>
                <a:gd name="connsiteX13" fmla="*/ 221328 w 2123675"/>
                <a:gd name="connsiteY13" fmla="*/ 1680229 h 2123675"/>
                <a:gd name="connsiteX14" fmla="*/ 106040 w 2123675"/>
                <a:gd name="connsiteY14" fmla="*/ 1480545 h 2123675"/>
                <a:gd name="connsiteX15" fmla="*/ 344473 w 2123675"/>
                <a:gd name="connsiteY15" fmla="*/ 1256420 h 2123675"/>
                <a:gd name="connsiteX16" fmla="*/ 344473 w 2123675"/>
                <a:gd name="connsiteY16" fmla="*/ 867255 h 2123675"/>
                <a:gd name="connsiteX17" fmla="*/ 106040 w 2123675"/>
                <a:gd name="connsiteY17" fmla="*/ 643130 h 2123675"/>
                <a:gd name="connsiteX18" fmla="*/ 221328 w 2123675"/>
                <a:gd name="connsiteY18" fmla="*/ 443446 h 2123675"/>
                <a:gd name="connsiteX19" fmla="*/ 534642 w 2123675"/>
                <a:gd name="connsiteY19" fmla="*/ 537873 h 2123675"/>
                <a:gd name="connsiteX20" fmla="*/ 871669 w 2123675"/>
                <a:gd name="connsiteY20" fmla="*/ 343290 h 2123675"/>
                <a:gd name="connsiteX21" fmla="*/ 946550 w 2123675"/>
                <a:gd name="connsiteY21" fmla="*/ 24739 h 2123675"/>
                <a:gd name="connsiteX22" fmla="*/ 1177125 w 2123675"/>
                <a:gd name="connsiteY22" fmla="*/ 24739 h 2123675"/>
                <a:gd name="connsiteX23" fmla="*/ 1252006 w 2123675"/>
                <a:gd name="connsiteY23" fmla="*/ 343290 h 2123675"/>
                <a:gd name="connsiteX24" fmla="*/ 1589033 w 2123675"/>
                <a:gd name="connsiteY24" fmla="*/ 537873 h 212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23675" h="2123675">
                  <a:moveTo>
                    <a:pt x="1366897" y="537190"/>
                  </a:moveTo>
                  <a:lnTo>
                    <a:pt x="1594045" y="396507"/>
                  </a:lnTo>
                  <a:lnTo>
                    <a:pt x="1727168" y="529630"/>
                  </a:lnTo>
                  <a:lnTo>
                    <a:pt x="1586485" y="756778"/>
                  </a:lnTo>
                  <a:cubicBezTo>
                    <a:pt x="1640670" y="849967"/>
                    <a:pt x="1669056" y="955907"/>
                    <a:pt x="1668725" y="1063703"/>
                  </a:cubicBezTo>
                  <a:lnTo>
                    <a:pt x="1904134" y="1190078"/>
                  </a:lnTo>
                  <a:lnTo>
                    <a:pt x="1855408" y="1371927"/>
                  </a:lnTo>
                  <a:lnTo>
                    <a:pt x="1588350" y="1363666"/>
                  </a:lnTo>
                  <a:cubicBezTo>
                    <a:pt x="1534739" y="1457186"/>
                    <a:pt x="1457186" y="1534739"/>
                    <a:pt x="1363666" y="1588351"/>
                  </a:cubicBezTo>
                  <a:lnTo>
                    <a:pt x="1371926" y="1855408"/>
                  </a:lnTo>
                  <a:lnTo>
                    <a:pt x="1190078" y="1904134"/>
                  </a:lnTo>
                  <a:lnTo>
                    <a:pt x="1063703" y="1668725"/>
                  </a:lnTo>
                  <a:cubicBezTo>
                    <a:pt x="955907" y="1669057"/>
                    <a:pt x="849967" y="1640670"/>
                    <a:pt x="756778" y="1586485"/>
                  </a:cubicBezTo>
                  <a:lnTo>
                    <a:pt x="529630" y="1727168"/>
                  </a:lnTo>
                  <a:lnTo>
                    <a:pt x="396507" y="1594045"/>
                  </a:lnTo>
                  <a:lnTo>
                    <a:pt x="537190" y="1366897"/>
                  </a:lnTo>
                  <a:cubicBezTo>
                    <a:pt x="483005" y="1273708"/>
                    <a:pt x="454619" y="1167768"/>
                    <a:pt x="454950" y="1059972"/>
                  </a:cubicBezTo>
                  <a:lnTo>
                    <a:pt x="219541" y="933597"/>
                  </a:lnTo>
                  <a:lnTo>
                    <a:pt x="268267" y="751748"/>
                  </a:lnTo>
                  <a:lnTo>
                    <a:pt x="535325" y="760009"/>
                  </a:lnTo>
                  <a:cubicBezTo>
                    <a:pt x="588936" y="666489"/>
                    <a:pt x="666489" y="588936"/>
                    <a:pt x="760009" y="535324"/>
                  </a:cubicBezTo>
                  <a:lnTo>
                    <a:pt x="751749" y="268267"/>
                  </a:lnTo>
                  <a:lnTo>
                    <a:pt x="933597" y="219541"/>
                  </a:lnTo>
                  <a:lnTo>
                    <a:pt x="1059972" y="454950"/>
                  </a:lnTo>
                  <a:cubicBezTo>
                    <a:pt x="1167768" y="454618"/>
                    <a:pt x="1273708" y="483005"/>
                    <a:pt x="1366897" y="5371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51417" tIns="751417" rIns="751418" bIns="751418" numCol="1" spcCol="1270" anchor="ctr" anchorCtr="0">
              <a:noAutofit/>
            </a:bodyPr>
            <a:lstStyle/>
            <a:p>
              <a:pPr lvl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00" kern="1200"/>
            </a:p>
          </p:txBody>
        </p:sp>
        <p:sp>
          <p:nvSpPr>
            <p:cNvPr id="55" name="任意多边形 54"/>
            <p:cNvSpPr/>
            <p:nvPr/>
          </p:nvSpPr>
          <p:spPr>
            <a:xfrm>
              <a:off x="1200744" y="4123291"/>
              <a:ext cx="832111" cy="832111"/>
            </a:xfrm>
            <a:custGeom>
              <a:avLst/>
              <a:gdLst>
                <a:gd name="connsiteX0" fmla="*/ 1589033 w 2123675"/>
                <a:gd name="connsiteY0" fmla="*/ 537873 h 2123675"/>
                <a:gd name="connsiteX1" fmla="*/ 1902347 w 2123675"/>
                <a:gd name="connsiteY1" fmla="*/ 443446 h 2123675"/>
                <a:gd name="connsiteX2" fmla="*/ 2017635 w 2123675"/>
                <a:gd name="connsiteY2" fmla="*/ 643130 h 2123675"/>
                <a:gd name="connsiteX3" fmla="*/ 1779202 w 2123675"/>
                <a:gd name="connsiteY3" fmla="*/ 867255 h 2123675"/>
                <a:gd name="connsiteX4" fmla="*/ 1779202 w 2123675"/>
                <a:gd name="connsiteY4" fmla="*/ 1256420 h 2123675"/>
                <a:gd name="connsiteX5" fmla="*/ 2017635 w 2123675"/>
                <a:gd name="connsiteY5" fmla="*/ 1480545 h 2123675"/>
                <a:gd name="connsiteX6" fmla="*/ 1902347 w 2123675"/>
                <a:gd name="connsiteY6" fmla="*/ 1680229 h 2123675"/>
                <a:gd name="connsiteX7" fmla="*/ 1589033 w 2123675"/>
                <a:gd name="connsiteY7" fmla="*/ 1585802 h 2123675"/>
                <a:gd name="connsiteX8" fmla="*/ 1252006 w 2123675"/>
                <a:gd name="connsiteY8" fmla="*/ 1780385 h 2123675"/>
                <a:gd name="connsiteX9" fmla="*/ 1177125 w 2123675"/>
                <a:gd name="connsiteY9" fmla="*/ 2098936 h 2123675"/>
                <a:gd name="connsiteX10" fmla="*/ 946550 w 2123675"/>
                <a:gd name="connsiteY10" fmla="*/ 2098936 h 2123675"/>
                <a:gd name="connsiteX11" fmla="*/ 871669 w 2123675"/>
                <a:gd name="connsiteY11" fmla="*/ 1780385 h 2123675"/>
                <a:gd name="connsiteX12" fmla="*/ 534642 w 2123675"/>
                <a:gd name="connsiteY12" fmla="*/ 1585802 h 2123675"/>
                <a:gd name="connsiteX13" fmla="*/ 221328 w 2123675"/>
                <a:gd name="connsiteY13" fmla="*/ 1680229 h 2123675"/>
                <a:gd name="connsiteX14" fmla="*/ 106040 w 2123675"/>
                <a:gd name="connsiteY14" fmla="*/ 1480545 h 2123675"/>
                <a:gd name="connsiteX15" fmla="*/ 344473 w 2123675"/>
                <a:gd name="connsiteY15" fmla="*/ 1256420 h 2123675"/>
                <a:gd name="connsiteX16" fmla="*/ 344473 w 2123675"/>
                <a:gd name="connsiteY16" fmla="*/ 867255 h 2123675"/>
                <a:gd name="connsiteX17" fmla="*/ 106040 w 2123675"/>
                <a:gd name="connsiteY17" fmla="*/ 643130 h 2123675"/>
                <a:gd name="connsiteX18" fmla="*/ 221328 w 2123675"/>
                <a:gd name="connsiteY18" fmla="*/ 443446 h 2123675"/>
                <a:gd name="connsiteX19" fmla="*/ 534642 w 2123675"/>
                <a:gd name="connsiteY19" fmla="*/ 537873 h 2123675"/>
                <a:gd name="connsiteX20" fmla="*/ 871669 w 2123675"/>
                <a:gd name="connsiteY20" fmla="*/ 343290 h 2123675"/>
                <a:gd name="connsiteX21" fmla="*/ 946550 w 2123675"/>
                <a:gd name="connsiteY21" fmla="*/ 24739 h 2123675"/>
                <a:gd name="connsiteX22" fmla="*/ 1177125 w 2123675"/>
                <a:gd name="connsiteY22" fmla="*/ 24739 h 2123675"/>
                <a:gd name="connsiteX23" fmla="*/ 1252006 w 2123675"/>
                <a:gd name="connsiteY23" fmla="*/ 343290 h 2123675"/>
                <a:gd name="connsiteX24" fmla="*/ 1589033 w 2123675"/>
                <a:gd name="connsiteY24" fmla="*/ 537873 h 212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23675" h="2123675">
                  <a:moveTo>
                    <a:pt x="1366897" y="537190"/>
                  </a:moveTo>
                  <a:lnTo>
                    <a:pt x="1594045" y="396507"/>
                  </a:lnTo>
                  <a:lnTo>
                    <a:pt x="1727168" y="529630"/>
                  </a:lnTo>
                  <a:lnTo>
                    <a:pt x="1586485" y="756778"/>
                  </a:lnTo>
                  <a:cubicBezTo>
                    <a:pt x="1640670" y="849967"/>
                    <a:pt x="1669056" y="955907"/>
                    <a:pt x="1668725" y="1063703"/>
                  </a:cubicBezTo>
                  <a:lnTo>
                    <a:pt x="1904134" y="1190078"/>
                  </a:lnTo>
                  <a:lnTo>
                    <a:pt x="1855408" y="1371927"/>
                  </a:lnTo>
                  <a:lnTo>
                    <a:pt x="1588350" y="1363666"/>
                  </a:lnTo>
                  <a:cubicBezTo>
                    <a:pt x="1534739" y="1457186"/>
                    <a:pt x="1457186" y="1534739"/>
                    <a:pt x="1363666" y="1588351"/>
                  </a:cubicBezTo>
                  <a:lnTo>
                    <a:pt x="1371926" y="1855408"/>
                  </a:lnTo>
                  <a:lnTo>
                    <a:pt x="1190078" y="1904134"/>
                  </a:lnTo>
                  <a:lnTo>
                    <a:pt x="1063703" y="1668725"/>
                  </a:lnTo>
                  <a:cubicBezTo>
                    <a:pt x="955907" y="1669057"/>
                    <a:pt x="849967" y="1640670"/>
                    <a:pt x="756778" y="1586485"/>
                  </a:cubicBezTo>
                  <a:lnTo>
                    <a:pt x="529630" y="1727168"/>
                  </a:lnTo>
                  <a:lnTo>
                    <a:pt x="396507" y="1594045"/>
                  </a:lnTo>
                  <a:lnTo>
                    <a:pt x="537190" y="1366897"/>
                  </a:lnTo>
                  <a:cubicBezTo>
                    <a:pt x="483005" y="1273708"/>
                    <a:pt x="454619" y="1167768"/>
                    <a:pt x="454950" y="1059972"/>
                  </a:cubicBezTo>
                  <a:lnTo>
                    <a:pt x="219541" y="933597"/>
                  </a:lnTo>
                  <a:lnTo>
                    <a:pt x="268267" y="751748"/>
                  </a:lnTo>
                  <a:lnTo>
                    <a:pt x="535325" y="760009"/>
                  </a:lnTo>
                  <a:cubicBezTo>
                    <a:pt x="588936" y="666489"/>
                    <a:pt x="666489" y="588936"/>
                    <a:pt x="760009" y="535324"/>
                  </a:cubicBezTo>
                  <a:lnTo>
                    <a:pt x="751749" y="268267"/>
                  </a:lnTo>
                  <a:lnTo>
                    <a:pt x="933597" y="219541"/>
                  </a:lnTo>
                  <a:lnTo>
                    <a:pt x="1059972" y="454950"/>
                  </a:lnTo>
                  <a:cubicBezTo>
                    <a:pt x="1167768" y="454618"/>
                    <a:pt x="1273708" y="483005"/>
                    <a:pt x="1366897" y="53719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51417" tIns="751417" rIns="751418" bIns="751418" numCol="1" spcCol="1270" anchor="ctr" anchorCtr="0">
              <a:noAutofit/>
            </a:bodyPr>
            <a:lstStyle/>
            <a:p>
              <a:pPr lvl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00" kern="1200"/>
            </a:p>
          </p:txBody>
        </p:sp>
        <p:sp>
          <p:nvSpPr>
            <p:cNvPr id="65" name="椭圆 64"/>
            <p:cNvSpPr/>
            <p:nvPr/>
          </p:nvSpPr>
          <p:spPr>
            <a:xfrm>
              <a:off x="2818797" y="4555779"/>
              <a:ext cx="290120" cy="290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三十二角星 2"/>
            <p:cNvSpPr/>
            <p:nvPr/>
          </p:nvSpPr>
          <p:spPr>
            <a:xfrm>
              <a:off x="2074943" y="1487059"/>
              <a:ext cx="498585" cy="551269"/>
            </a:xfrm>
            <a:prstGeom prst="star32">
              <a:avLst>
                <a:gd name="adj" fmla="val 0"/>
              </a:avLst>
            </a:prstGeom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三十二角星 76"/>
            <p:cNvSpPr/>
            <p:nvPr/>
          </p:nvSpPr>
          <p:spPr>
            <a:xfrm>
              <a:off x="1288423" y="2007300"/>
              <a:ext cx="214446" cy="198273"/>
            </a:xfrm>
            <a:prstGeom prst="star32">
              <a:avLst>
                <a:gd name="adj" fmla="val 37455"/>
              </a:avLst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三十二角星 82"/>
            <p:cNvSpPr/>
            <p:nvPr/>
          </p:nvSpPr>
          <p:spPr>
            <a:xfrm>
              <a:off x="3185460" y="4391690"/>
              <a:ext cx="271570" cy="262258"/>
            </a:xfrm>
            <a:prstGeom prst="star32">
              <a:avLst>
                <a:gd name="adj" fmla="val 30199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二十四角星 83"/>
            <p:cNvSpPr/>
            <p:nvPr/>
          </p:nvSpPr>
          <p:spPr>
            <a:xfrm>
              <a:off x="1238875" y="3710556"/>
              <a:ext cx="608162" cy="543737"/>
            </a:xfrm>
            <a:prstGeom prst="star24">
              <a:avLst>
                <a:gd name="adj" fmla="val 21865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任意多边形 87"/>
            <p:cNvSpPr/>
            <p:nvPr/>
          </p:nvSpPr>
          <p:spPr>
            <a:xfrm>
              <a:off x="2832445" y="2407225"/>
              <a:ext cx="624585" cy="558422"/>
            </a:xfrm>
            <a:custGeom>
              <a:avLst/>
              <a:gdLst>
                <a:gd name="connsiteX0" fmla="*/ 701697 w 1371600"/>
                <a:gd name="connsiteY0" fmla="*/ 227769 h 1226305"/>
                <a:gd name="connsiteX1" fmla="*/ 687802 w 1371600"/>
                <a:gd name="connsiteY1" fmla="*/ 528625 h 1226305"/>
                <a:gd name="connsiteX2" fmla="*/ 587288 w 1371600"/>
                <a:gd name="connsiteY2" fmla="*/ 241236 h 1226305"/>
                <a:gd name="connsiteX3" fmla="*/ 660960 w 1371600"/>
                <a:gd name="connsiteY3" fmla="*/ 535055 h 1226305"/>
                <a:gd name="connsiteX4" fmla="*/ 480676 w 1371600"/>
                <a:gd name="connsiteY4" fmla="*/ 280718 h 1226305"/>
                <a:gd name="connsiteX5" fmla="*/ 636893 w 1371600"/>
                <a:gd name="connsiteY5" fmla="*/ 547478 h 1226305"/>
                <a:gd name="connsiteX6" fmla="*/ 389125 w 1371600"/>
                <a:gd name="connsiteY6" fmla="*/ 343525 h 1226305"/>
                <a:gd name="connsiteX7" fmla="*/ 617243 w 1371600"/>
                <a:gd name="connsiteY7" fmla="*/ 565047 h 1226305"/>
                <a:gd name="connsiteX8" fmla="*/ 318877 w 1371600"/>
                <a:gd name="connsiteY8" fmla="*/ 425378 h 1226305"/>
                <a:gd name="connsiteX9" fmla="*/ 603347 w 1371600"/>
                <a:gd name="connsiteY9" fmla="*/ 586564 h 1226305"/>
                <a:gd name="connsiteX10" fmla="*/ 274716 w 1371600"/>
                <a:gd name="connsiteY10" fmla="*/ 520696 h 1226305"/>
                <a:gd name="connsiteX11" fmla="*/ 596155 w 1371600"/>
                <a:gd name="connsiteY11" fmla="*/ 610563 h 1226305"/>
                <a:gd name="connsiteX12" fmla="*/ 259654 w 1371600"/>
                <a:gd name="connsiteY12" fmla="*/ 622986 h 1226305"/>
                <a:gd name="connsiteX13" fmla="*/ 596155 w 1371600"/>
                <a:gd name="connsiteY13" fmla="*/ 635409 h 1226305"/>
                <a:gd name="connsiteX14" fmla="*/ 274716 w 1371600"/>
                <a:gd name="connsiteY14" fmla="*/ 725276 h 1226305"/>
                <a:gd name="connsiteX15" fmla="*/ 603347 w 1371600"/>
                <a:gd name="connsiteY15" fmla="*/ 659408 h 1226305"/>
                <a:gd name="connsiteX16" fmla="*/ 318877 w 1371600"/>
                <a:gd name="connsiteY16" fmla="*/ 820595 h 1226305"/>
                <a:gd name="connsiteX17" fmla="*/ 617243 w 1371600"/>
                <a:gd name="connsiteY17" fmla="*/ 680925 h 1226305"/>
                <a:gd name="connsiteX18" fmla="*/ 389125 w 1371600"/>
                <a:gd name="connsiteY18" fmla="*/ 902447 h 1226305"/>
                <a:gd name="connsiteX19" fmla="*/ 636893 w 1371600"/>
                <a:gd name="connsiteY19" fmla="*/ 698494 h 1226305"/>
                <a:gd name="connsiteX20" fmla="*/ 480676 w 1371600"/>
                <a:gd name="connsiteY20" fmla="*/ 965254 h 1226305"/>
                <a:gd name="connsiteX21" fmla="*/ 660960 w 1371600"/>
                <a:gd name="connsiteY21" fmla="*/ 710917 h 1226305"/>
                <a:gd name="connsiteX22" fmla="*/ 587288 w 1371600"/>
                <a:gd name="connsiteY22" fmla="*/ 1004736 h 1226305"/>
                <a:gd name="connsiteX23" fmla="*/ 687802 w 1371600"/>
                <a:gd name="connsiteY23" fmla="*/ 717347 h 1226305"/>
                <a:gd name="connsiteX24" fmla="*/ 701697 w 1371600"/>
                <a:gd name="connsiteY24" fmla="*/ 1018203 h 1226305"/>
                <a:gd name="connsiteX25" fmla="*/ 715592 w 1371600"/>
                <a:gd name="connsiteY25" fmla="*/ 717347 h 1226305"/>
                <a:gd name="connsiteX26" fmla="*/ 816106 w 1371600"/>
                <a:gd name="connsiteY26" fmla="*/ 1004736 h 1226305"/>
                <a:gd name="connsiteX27" fmla="*/ 742434 w 1371600"/>
                <a:gd name="connsiteY27" fmla="*/ 710917 h 1226305"/>
                <a:gd name="connsiteX28" fmla="*/ 922719 w 1371600"/>
                <a:gd name="connsiteY28" fmla="*/ 965254 h 1226305"/>
                <a:gd name="connsiteX29" fmla="*/ 766501 w 1371600"/>
                <a:gd name="connsiteY29" fmla="*/ 698494 h 1226305"/>
                <a:gd name="connsiteX30" fmla="*/ 1014269 w 1371600"/>
                <a:gd name="connsiteY30" fmla="*/ 902447 h 1226305"/>
                <a:gd name="connsiteX31" fmla="*/ 786151 w 1371600"/>
                <a:gd name="connsiteY31" fmla="*/ 680925 h 1226305"/>
                <a:gd name="connsiteX32" fmla="*/ 1084517 w 1371600"/>
                <a:gd name="connsiteY32" fmla="*/ 820595 h 1226305"/>
                <a:gd name="connsiteX33" fmla="*/ 800047 w 1371600"/>
                <a:gd name="connsiteY33" fmla="*/ 659408 h 1226305"/>
                <a:gd name="connsiteX34" fmla="*/ 1128678 w 1371600"/>
                <a:gd name="connsiteY34" fmla="*/ 725276 h 1226305"/>
                <a:gd name="connsiteX35" fmla="*/ 807239 w 1371600"/>
                <a:gd name="connsiteY35" fmla="*/ 635409 h 1226305"/>
                <a:gd name="connsiteX36" fmla="*/ 1143740 w 1371600"/>
                <a:gd name="connsiteY36" fmla="*/ 622986 h 1226305"/>
                <a:gd name="connsiteX37" fmla="*/ 807239 w 1371600"/>
                <a:gd name="connsiteY37" fmla="*/ 610563 h 1226305"/>
                <a:gd name="connsiteX38" fmla="*/ 1128678 w 1371600"/>
                <a:gd name="connsiteY38" fmla="*/ 520696 h 1226305"/>
                <a:gd name="connsiteX39" fmla="*/ 800047 w 1371600"/>
                <a:gd name="connsiteY39" fmla="*/ 586564 h 1226305"/>
                <a:gd name="connsiteX40" fmla="*/ 1084517 w 1371600"/>
                <a:gd name="connsiteY40" fmla="*/ 425378 h 1226305"/>
                <a:gd name="connsiteX41" fmla="*/ 786151 w 1371600"/>
                <a:gd name="connsiteY41" fmla="*/ 565047 h 1226305"/>
                <a:gd name="connsiteX42" fmla="*/ 1014269 w 1371600"/>
                <a:gd name="connsiteY42" fmla="*/ 343525 h 1226305"/>
                <a:gd name="connsiteX43" fmla="*/ 766501 w 1371600"/>
                <a:gd name="connsiteY43" fmla="*/ 547478 h 1226305"/>
                <a:gd name="connsiteX44" fmla="*/ 922719 w 1371600"/>
                <a:gd name="connsiteY44" fmla="*/ 280718 h 1226305"/>
                <a:gd name="connsiteX45" fmla="*/ 742434 w 1371600"/>
                <a:gd name="connsiteY45" fmla="*/ 535055 h 1226305"/>
                <a:gd name="connsiteX46" fmla="*/ 816106 w 1371600"/>
                <a:gd name="connsiteY46" fmla="*/ 241236 h 1226305"/>
                <a:gd name="connsiteX47" fmla="*/ 715592 w 1371600"/>
                <a:gd name="connsiteY47" fmla="*/ 528625 h 1226305"/>
                <a:gd name="connsiteX48" fmla="*/ 685800 w 1371600"/>
                <a:gd name="connsiteY48" fmla="*/ 0 h 1226305"/>
                <a:gd name="connsiteX49" fmla="*/ 750784 w 1371600"/>
                <a:gd name="connsiteY49" fmla="*/ 171851 h 1226305"/>
                <a:gd name="connsiteX50" fmla="*/ 863298 w 1371600"/>
                <a:gd name="connsiteY50" fmla="*/ 20893 h 1226305"/>
                <a:gd name="connsiteX51" fmla="*/ 876317 w 1371600"/>
                <a:gd name="connsiteY51" fmla="*/ 201922 h 1226305"/>
                <a:gd name="connsiteX52" fmla="*/ 1028700 w 1371600"/>
                <a:gd name="connsiteY52" fmla="*/ 82147 h 1226305"/>
                <a:gd name="connsiteX53" fmla="*/ 988871 w 1371600"/>
                <a:gd name="connsiteY53" fmla="*/ 260023 h 1226305"/>
                <a:gd name="connsiteX54" fmla="*/ 1170734 w 1371600"/>
                <a:gd name="connsiteY54" fmla="*/ 179588 h 1226305"/>
                <a:gd name="connsiteX55" fmla="*/ 1080769 w 1371600"/>
                <a:gd name="connsiteY55" fmla="*/ 342186 h 1226305"/>
                <a:gd name="connsiteX56" fmla="*/ 1279720 w 1371600"/>
                <a:gd name="connsiteY56" fmla="*/ 306576 h 1226305"/>
                <a:gd name="connsiteX57" fmla="*/ 1145753 w 1371600"/>
                <a:gd name="connsiteY57" fmla="*/ 442817 h 1226305"/>
                <a:gd name="connsiteX58" fmla="*/ 1348232 w 1371600"/>
                <a:gd name="connsiteY58" fmla="*/ 454457 h 1226305"/>
                <a:gd name="connsiteX59" fmla="*/ 1179388 w 1371600"/>
                <a:gd name="connsiteY59" fmla="*/ 555052 h 1226305"/>
                <a:gd name="connsiteX60" fmla="*/ 1371600 w 1371600"/>
                <a:gd name="connsiteY60" fmla="*/ 613153 h 1226305"/>
                <a:gd name="connsiteX61" fmla="*/ 1179388 w 1371600"/>
                <a:gd name="connsiteY61" fmla="*/ 671253 h 1226305"/>
                <a:gd name="connsiteX62" fmla="*/ 1348232 w 1371600"/>
                <a:gd name="connsiteY62" fmla="*/ 771848 h 1226305"/>
                <a:gd name="connsiteX63" fmla="*/ 1145753 w 1371600"/>
                <a:gd name="connsiteY63" fmla="*/ 783488 h 1226305"/>
                <a:gd name="connsiteX64" fmla="*/ 1279720 w 1371600"/>
                <a:gd name="connsiteY64" fmla="*/ 919729 h 1226305"/>
                <a:gd name="connsiteX65" fmla="*/ 1080769 w 1371600"/>
                <a:gd name="connsiteY65" fmla="*/ 884119 h 1226305"/>
                <a:gd name="connsiteX66" fmla="*/ 1170734 w 1371600"/>
                <a:gd name="connsiteY66" fmla="*/ 1046717 h 1226305"/>
                <a:gd name="connsiteX67" fmla="*/ 988871 w 1371600"/>
                <a:gd name="connsiteY67" fmla="*/ 966282 h 1226305"/>
                <a:gd name="connsiteX68" fmla="*/ 1028700 w 1371600"/>
                <a:gd name="connsiteY68" fmla="*/ 1144158 h 1226305"/>
                <a:gd name="connsiteX69" fmla="*/ 876317 w 1371600"/>
                <a:gd name="connsiteY69" fmla="*/ 1024383 h 1226305"/>
                <a:gd name="connsiteX70" fmla="*/ 863298 w 1371600"/>
                <a:gd name="connsiteY70" fmla="*/ 1205412 h 1226305"/>
                <a:gd name="connsiteX71" fmla="*/ 750784 w 1371600"/>
                <a:gd name="connsiteY71" fmla="*/ 1054454 h 1226305"/>
                <a:gd name="connsiteX72" fmla="*/ 685800 w 1371600"/>
                <a:gd name="connsiteY72" fmla="*/ 1226305 h 1226305"/>
                <a:gd name="connsiteX73" fmla="*/ 620816 w 1371600"/>
                <a:gd name="connsiteY73" fmla="*/ 1054454 h 1226305"/>
                <a:gd name="connsiteX74" fmla="*/ 508302 w 1371600"/>
                <a:gd name="connsiteY74" fmla="*/ 1205412 h 1226305"/>
                <a:gd name="connsiteX75" fmla="*/ 495283 w 1371600"/>
                <a:gd name="connsiteY75" fmla="*/ 1024383 h 1226305"/>
                <a:gd name="connsiteX76" fmla="*/ 342900 w 1371600"/>
                <a:gd name="connsiteY76" fmla="*/ 1144158 h 1226305"/>
                <a:gd name="connsiteX77" fmla="*/ 382729 w 1371600"/>
                <a:gd name="connsiteY77" fmla="*/ 966282 h 1226305"/>
                <a:gd name="connsiteX78" fmla="*/ 200866 w 1371600"/>
                <a:gd name="connsiteY78" fmla="*/ 1046717 h 1226305"/>
                <a:gd name="connsiteX79" fmla="*/ 290831 w 1371600"/>
                <a:gd name="connsiteY79" fmla="*/ 884119 h 1226305"/>
                <a:gd name="connsiteX80" fmla="*/ 91880 w 1371600"/>
                <a:gd name="connsiteY80" fmla="*/ 919729 h 1226305"/>
                <a:gd name="connsiteX81" fmla="*/ 225847 w 1371600"/>
                <a:gd name="connsiteY81" fmla="*/ 783488 h 1226305"/>
                <a:gd name="connsiteX82" fmla="*/ 23368 w 1371600"/>
                <a:gd name="connsiteY82" fmla="*/ 771848 h 1226305"/>
                <a:gd name="connsiteX83" fmla="*/ 192212 w 1371600"/>
                <a:gd name="connsiteY83" fmla="*/ 671253 h 1226305"/>
                <a:gd name="connsiteX84" fmla="*/ 0 w 1371600"/>
                <a:gd name="connsiteY84" fmla="*/ 613153 h 1226305"/>
                <a:gd name="connsiteX85" fmla="*/ 192212 w 1371600"/>
                <a:gd name="connsiteY85" fmla="*/ 555052 h 1226305"/>
                <a:gd name="connsiteX86" fmla="*/ 23368 w 1371600"/>
                <a:gd name="connsiteY86" fmla="*/ 454457 h 1226305"/>
                <a:gd name="connsiteX87" fmla="*/ 225847 w 1371600"/>
                <a:gd name="connsiteY87" fmla="*/ 442817 h 1226305"/>
                <a:gd name="connsiteX88" fmla="*/ 91880 w 1371600"/>
                <a:gd name="connsiteY88" fmla="*/ 306576 h 1226305"/>
                <a:gd name="connsiteX89" fmla="*/ 290831 w 1371600"/>
                <a:gd name="connsiteY89" fmla="*/ 342186 h 1226305"/>
                <a:gd name="connsiteX90" fmla="*/ 200866 w 1371600"/>
                <a:gd name="connsiteY90" fmla="*/ 179588 h 1226305"/>
                <a:gd name="connsiteX91" fmla="*/ 382729 w 1371600"/>
                <a:gd name="connsiteY91" fmla="*/ 260023 h 1226305"/>
                <a:gd name="connsiteX92" fmla="*/ 342900 w 1371600"/>
                <a:gd name="connsiteY92" fmla="*/ 82147 h 1226305"/>
                <a:gd name="connsiteX93" fmla="*/ 495283 w 1371600"/>
                <a:gd name="connsiteY93" fmla="*/ 201922 h 1226305"/>
                <a:gd name="connsiteX94" fmla="*/ 508302 w 1371600"/>
                <a:gd name="connsiteY94" fmla="*/ 20893 h 1226305"/>
                <a:gd name="connsiteX95" fmla="*/ 620816 w 1371600"/>
                <a:gd name="connsiteY95" fmla="*/ 171851 h 122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1371600" h="1226305">
                  <a:moveTo>
                    <a:pt x="701697" y="227769"/>
                  </a:moveTo>
                  <a:lnTo>
                    <a:pt x="687802" y="528625"/>
                  </a:lnTo>
                  <a:lnTo>
                    <a:pt x="587288" y="241236"/>
                  </a:lnTo>
                  <a:lnTo>
                    <a:pt x="660960" y="535055"/>
                  </a:lnTo>
                  <a:lnTo>
                    <a:pt x="480676" y="280718"/>
                  </a:lnTo>
                  <a:lnTo>
                    <a:pt x="636893" y="547478"/>
                  </a:lnTo>
                  <a:lnTo>
                    <a:pt x="389125" y="343525"/>
                  </a:lnTo>
                  <a:lnTo>
                    <a:pt x="617243" y="565047"/>
                  </a:lnTo>
                  <a:lnTo>
                    <a:pt x="318877" y="425378"/>
                  </a:lnTo>
                  <a:lnTo>
                    <a:pt x="603347" y="586564"/>
                  </a:lnTo>
                  <a:lnTo>
                    <a:pt x="274716" y="520696"/>
                  </a:lnTo>
                  <a:lnTo>
                    <a:pt x="596155" y="610563"/>
                  </a:lnTo>
                  <a:lnTo>
                    <a:pt x="259654" y="622986"/>
                  </a:lnTo>
                  <a:lnTo>
                    <a:pt x="596155" y="635409"/>
                  </a:lnTo>
                  <a:lnTo>
                    <a:pt x="274716" y="725276"/>
                  </a:lnTo>
                  <a:lnTo>
                    <a:pt x="603347" y="659408"/>
                  </a:lnTo>
                  <a:lnTo>
                    <a:pt x="318877" y="820595"/>
                  </a:lnTo>
                  <a:lnTo>
                    <a:pt x="617243" y="680925"/>
                  </a:lnTo>
                  <a:lnTo>
                    <a:pt x="389125" y="902447"/>
                  </a:lnTo>
                  <a:lnTo>
                    <a:pt x="636893" y="698494"/>
                  </a:lnTo>
                  <a:lnTo>
                    <a:pt x="480676" y="965254"/>
                  </a:lnTo>
                  <a:lnTo>
                    <a:pt x="660960" y="710917"/>
                  </a:lnTo>
                  <a:lnTo>
                    <a:pt x="587288" y="1004736"/>
                  </a:lnTo>
                  <a:lnTo>
                    <a:pt x="687802" y="717347"/>
                  </a:lnTo>
                  <a:lnTo>
                    <a:pt x="701697" y="1018203"/>
                  </a:lnTo>
                  <a:lnTo>
                    <a:pt x="715592" y="717347"/>
                  </a:lnTo>
                  <a:lnTo>
                    <a:pt x="816106" y="1004736"/>
                  </a:lnTo>
                  <a:lnTo>
                    <a:pt x="742434" y="710917"/>
                  </a:lnTo>
                  <a:lnTo>
                    <a:pt x="922719" y="965254"/>
                  </a:lnTo>
                  <a:lnTo>
                    <a:pt x="766501" y="698494"/>
                  </a:lnTo>
                  <a:lnTo>
                    <a:pt x="1014269" y="902447"/>
                  </a:lnTo>
                  <a:lnTo>
                    <a:pt x="786151" y="680925"/>
                  </a:lnTo>
                  <a:lnTo>
                    <a:pt x="1084517" y="820595"/>
                  </a:lnTo>
                  <a:lnTo>
                    <a:pt x="800047" y="659408"/>
                  </a:lnTo>
                  <a:lnTo>
                    <a:pt x="1128678" y="725276"/>
                  </a:lnTo>
                  <a:lnTo>
                    <a:pt x="807239" y="635409"/>
                  </a:lnTo>
                  <a:lnTo>
                    <a:pt x="1143740" y="622986"/>
                  </a:lnTo>
                  <a:lnTo>
                    <a:pt x="807239" y="610563"/>
                  </a:lnTo>
                  <a:lnTo>
                    <a:pt x="1128678" y="520696"/>
                  </a:lnTo>
                  <a:lnTo>
                    <a:pt x="800047" y="586564"/>
                  </a:lnTo>
                  <a:lnTo>
                    <a:pt x="1084517" y="425378"/>
                  </a:lnTo>
                  <a:lnTo>
                    <a:pt x="786151" y="565047"/>
                  </a:lnTo>
                  <a:lnTo>
                    <a:pt x="1014269" y="343525"/>
                  </a:lnTo>
                  <a:lnTo>
                    <a:pt x="766501" y="547478"/>
                  </a:lnTo>
                  <a:lnTo>
                    <a:pt x="922719" y="280718"/>
                  </a:lnTo>
                  <a:lnTo>
                    <a:pt x="742434" y="535055"/>
                  </a:lnTo>
                  <a:lnTo>
                    <a:pt x="816106" y="241236"/>
                  </a:lnTo>
                  <a:lnTo>
                    <a:pt x="715592" y="528625"/>
                  </a:lnTo>
                  <a:close/>
                  <a:moveTo>
                    <a:pt x="685800" y="0"/>
                  </a:moveTo>
                  <a:lnTo>
                    <a:pt x="750784" y="171851"/>
                  </a:lnTo>
                  <a:lnTo>
                    <a:pt x="863298" y="20893"/>
                  </a:lnTo>
                  <a:lnTo>
                    <a:pt x="876317" y="201922"/>
                  </a:lnTo>
                  <a:lnTo>
                    <a:pt x="1028700" y="82147"/>
                  </a:lnTo>
                  <a:lnTo>
                    <a:pt x="988871" y="260023"/>
                  </a:lnTo>
                  <a:lnTo>
                    <a:pt x="1170734" y="179588"/>
                  </a:lnTo>
                  <a:lnTo>
                    <a:pt x="1080769" y="342186"/>
                  </a:lnTo>
                  <a:lnTo>
                    <a:pt x="1279720" y="306576"/>
                  </a:lnTo>
                  <a:lnTo>
                    <a:pt x="1145753" y="442817"/>
                  </a:lnTo>
                  <a:lnTo>
                    <a:pt x="1348232" y="454457"/>
                  </a:lnTo>
                  <a:lnTo>
                    <a:pt x="1179388" y="555052"/>
                  </a:lnTo>
                  <a:lnTo>
                    <a:pt x="1371600" y="613153"/>
                  </a:lnTo>
                  <a:lnTo>
                    <a:pt x="1179388" y="671253"/>
                  </a:lnTo>
                  <a:lnTo>
                    <a:pt x="1348232" y="771848"/>
                  </a:lnTo>
                  <a:lnTo>
                    <a:pt x="1145753" y="783488"/>
                  </a:lnTo>
                  <a:lnTo>
                    <a:pt x="1279720" y="919729"/>
                  </a:lnTo>
                  <a:lnTo>
                    <a:pt x="1080769" y="884119"/>
                  </a:lnTo>
                  <a:lnTo>
                    <a:pt x="1170734" y="1046717"/>
                  </a:lnTo>
                  <a:lnTo>
                    <a:pt x="988871" y="966282"/>
                  </a:lnTo>
                  <a:lnTo>
                    <a:pt x="1028700" y="1144158"/>
                  </a:lnTo>
                  <a:lnTo>
                    <a:pt x="876317" y="1024383"/>
                  </a:lnTo>
                  <a:lnTo>
                    <a:pt x="863298" y="1205412"/>
                  </a:lnTo>
                  <a:lnTo>
                    <a:pt x="750784" y="1054454"/>
                  </a:lnTo>
                  <a:lnTo>
                    <a:pt x="685800" y="1226305"/>
                  </a:lnTo>
                  <a:lnTo>
                    <a:pt x="620816" y="1054454"/>
                  </a:lnTo>
                  <a:lnTo>
                    <a:pt x="508302" y="1205412"/>
                  </a:lnTo>
                  <a:lnTo>
                    <a:pt x="495283" y="1024383"/>
                  </a:lnTo>
                  <a:lnTo>
                    <a:pt x="342900" y="1144158"/>
                  </a:lnTo>
                  <a:lnTo>
                    <a:pt x="382729" y="966282"/>
                  </a:lnTo>
                  <a:lnTo>
                    <a:pt x="200866" y="1046717"/>
                  </a:lnTo>
                  <a:lnTo>
                    <a:pt x="290831" y="884119"/>
                  </a:lnTo>
                  <a:lnTo>
                    <a:pt x="91880" y="919729"/>
                  </a:lnTo>
                  <a:lnTo>
                    <a:pt x="225847" y="783488"/>
                  </a:lnTo>
                  <a:lnTo>
                    <a:pt x="23368" y="771848"/>
                  </a:lnTo>
                  <a:lnTo>
                    <a:pt x="192212" y="671253"/>
                  </a:lnTo>
                  <a:lnTo>
                    <a:pt x="0" y="613153"/>
                  </a:lnTo>
                  <a:lnTo>
                    <a:pt x="192212" y="555052"/>
                  </a:lnTo>
                  <a:lnTo>
                    <a:pt x="23368" y="454457"/>
                  </a:lnTo>
                  <a:lnTo>
                    <a:pt x="225847" y="442817"/>
                  </a:lnTo>
                  <a:lnTo>
                    <a:pt x="91880" y="306576"/>
                  </a:lnTo>
                  <a:lnTo>
                    <a:pt x="290831" y="342186"/>
                  </a:lnTo>
                  <a:lnTo>
                    <a:pt x="200866" y="179588"/>
                  </a:lnTo>
                  <a:lnTo>
                    <a:pt x="382729" y="260023"/>
                  </a:lnTo>
                  <a:lnTo>
                    <a:pt x="342900" y="82147"/>
                  </a:lnTo>
                  <a:lnTo>
                    <a:pt x="495283" y="201922"/>
                  </a:lnTo>
                  <a:lnTo>
                    <a:pt x="508302" y="20893"/>
                  </a:lnTo>
                  <a:lnTo>
                    <a:pt x="620816" y="1718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89" name="任意多边形 88"/>
            <p:cNvSpPr/>
            <p:nvPr/>
          </p:nvSpPr>
          <p:spPr>
            <a:xfrm>
              <a:off x="1941522" y="4286338"/>
              <a:ext cx="372878" cy="333379"/>
            </a:xfrm>
            <a:custGeom>
              <a:avLst/>
              <a:gdLst>
                <a:gd name="connsiteX0" fmla="*/ 701697 w 1371600"/>
                <a:gd name="connsiteY0" fmla="*/ 227769 h 1226305"/>
                <a:gd name="connsiteX1" fmla="*/ 687802 w 1371600"/>
                <a:gd name="connsiteY1" fmla="*/ 528625 h 1226305"/>
                <a:gd name="connsiteX2" fmla="*/ 587288 w 1371600"/>
                <a:gd name="connsiteY2" fmla="*/ 241236 h 1226305"/>
                <a:gd name="connsiteX3" fmla="*/ 660960 w 1371600"/>
                <a:gd name="connsiteY3" fmla="*/ 535055 h 1226305"/>
                <a:gd name="connsiteX4" fmla="*/ 480676 w 1371600"/>
                <a:gd name="connsiteY4" fmla="*/ 280718 h 1226305"/>
                <a:gd name="connsiteX5" fmla="*/ 636893 w 1371600"/>
                <a:gd name="connsiteY5" fmla="*/ 547478 h 1226305"/>
                <a:gd name="connsiteX6" fmla="*/ 389125 w 1371600"/>
                <a:gd name="connsiteY6" fmla="*/ 343525 h 1226305"/>
                <a:gd name="connsiteX7" fmla="*/ 617243 w 1371600"/>
                <a:gd name="connsiteY7" fmla="*/ 565047 h 1226305"/>
                <a:gd name="connsiteX8" fmla="*/ 318877 w 1371600"/>
                <a:gd name="connsiteY8" fmla="*/ 425378 h 1226305"/>
                <a:gd name="connsiteX9" fmla="*/ 603347 w 1371600"/>
                <a:gd name="connsiteY9" fmla="*/ 586564 h 1226305"/>
                <a:gd name="connsiteX10" fmla="*/ 274716 w 1371600"/>
                <a:gd name="connsiteY10" fmla="*/ 520696 h 1226305"/>
                <a:gd name="connsiteX11" fmla="*/ 596155 w 1371600"/>
                <a:gd name="connsiteY11" fmla="*/ 610563 h 1226305"/>
                <a:gd name="connsiteX12" fmla="*/ 259654 w 1371600"/>
                <a:gd name="connsiteY12" fmla="*/ 622986 h 1226305"/>
                <a:gd name="connsiteX13" fmla="*/ 596155 w 1371600"/>
                <a:gd name="connsiteY13" fmla="*/ 635409 h 1226305"/>
                <a:gd name="connsiteX14" fmla="*/ 274716 w 1371600"/>
                <a:gd name="connsiteY14" fmla="*/ 725276 h 1226305"/>
                <a:gd name="connsiteX15" fmla="*/ 603347 w 1371600"/>
                <a:gd name="connsiteY15" fmla="*/ 659408 h 1226305"/>
                <a:gd name="connsiteX16" fmla="*/ 318877 w 1371600"/>
                <a:gd name="connsiteY16" fmla="*/ 820595 h 1226305"/>
                <a:gd name="connsiteX17" fmla="*/ 617243 w 1371600"/>
                <a:gd name="connsiteY17" fmla="*/ 680925 h 1226305"/>
                <a:gd name="connsiteX18" fmla="*/ 389125 w 1371600"/>
                <a:gd name="connsiteY18" fmla="*/ 902447 h 1226305"/>
                <a:gd name="connsiteX19" fmla="*/ 636893 w 1371600"/>
                <a:gd name="connsiteY19" fmla="*/ 698494 h 1226305"/>
                <a:gd name="connsiteX20" fmla="*/ 480676 w 1371600"/>
                <a:gd name="connsiteY20" fmla="*/ 965254 h 1226305"/>
                <a:gd name="connsiteX21" fmla="*/ 660960 w 1371600"/>
                <a:gd name="connsiteY21" fmla="*/ 710917 h 1226305"/>
                <a:gd name="connsiteX22" fmla="*/ 587288 w 1371600"/>
                <a:gd name="connsiteY22" fmla="*/ 1004736 h 1226305"/>
                <a:gd name="connsiteX23" fmla="*/ 687802 w 1371600"/>
                <a:gd name="connsiteY23" fmla="*/ 717347 h 1226305"/>
                <a:gd name="connsiteX24" fmla="*/ 701697 w 1371600"/>
                <a:gd name="connsiteY24" fmla="*/ 1018203 h 1226305"/>
                <a:gd name="connsiteX25" fmla="*/ 715592 w 1371600"/>
                <a:gd name="connsiteY25" fmla="*/ 717347 h 1226305"/>
                <a:gd name="connsiteX26" fmla="*/ 816106 w 1371600"/>
                <a:gd name="connsiteY26" fmla="*/ 1004736 h 1226305"/>
                <a:gd name="connsiteX27" fmla="*/ 742434 w 1371600"/>
                <a:gd name="connsiteY27" fmla="*/ 710917 h 1226305"/>
                <a:gd name="connsiteX28" fmla="*/ 922719 w 1371600"/>
                <a:gd name="connsiteY28" fmla="*/ 965254 h 1226305"/>
                <a:gd name="connsiteX29" fmla="*/ 766501 w 1371600"/>
                <a:gd name="connsiteY29" fmla="*/ 698494 h 1226305"/>
                <a:gd name="connsiteX30" fmla="*/ 1014269 w 1371600"/>
                <a:gd name="connsiteY30" fmla="*/ 902447 h 1226305"/>
                <a:gd name="connsiteX31" fmla="*/ 786151 w 1371600"/>
                <a:gd name="connsiteY31" fmla="*/ 680925 h 1226305"/>
                <a:gd name="connsiteX32" fmla="*/ 1084517 w 1371600"/>
                <a:gd name="connsiteY32" fmla="*/ 820595 h 1226305"/>
                <a:gd name="connsiteX33" fmla="*/ 800047 w 1371600"/>
                <a:gd name="connsiteY33" fmla="*/ 659408 h 1226305"/>
                <a:gd name="connsiteX34" fmla="*/ 1128678 w 1371600"/>
                <a:gd name="connsiteY34" fmla="*/ 725276 h 1226305"/>
                <a:gd name="connsiteX35" fmla="*/ 807239 w 1371600"/>
                <a:gd name="connsiteY35" fmla="*/ 635409 h 1226305"/>
                <a:gd name="connsiteX36" fmla="*/ 1143740 w 1371600"/>
                <a:gd name="connsiteY36" fmla="*/ 622986 h 1226305"/>
                <a:gd name="connsiteX37" fmla="*/ 807239 w 1371600"/>
                <a:gd name="connsiteY37" fmla="*/ 610563 h 1226305"/>
                <a:gd name="connsiteX38" fmla="*/ 1128678 w 1371600"/>
                <a:gd name="connsiteY38" fmla="*/ 520696 h 1226305"/>
                <a:gd name="connsiteX39" fmla="*/ 800047 w 1371600"/>
                <a:gd name="connsiteY39" fmla="*/ 586564 h 1226305"/>
                <a:gd name="connsiteX40" fmla="*/ 1084517 w 1371600"/>
                <a:gd name="connsiteY40" fmla="*/ 425378 h 1226305"/>
                <a:gd name="connsiteX41" fmla="*/ 786151 w 1371600"/>
                <a:gd name="connsiteY41" fmla="*/ 565047 h 1226305"/>
                <a:gd name="connsiteX42" fmla="*/ 1014269 w 1371600"/>
                <a:gd name="connsiteY42" fmla="*/ 343525 h 1226305"/>
                <a:gd name="connsiteX43" fmla="*/ 766501 w 1371600"/>
                <a:gd name="connsiteY43" fmla="*/ 547478 h 1226305"/>
                <a:gd name="connsiteX44" fmla="*/ 922719 w 1371600"/>
                <a:gd name="connsiteY44" fmla="*/ 280718 h 1226305"/>
                <a:gd name="connsiteX45" fmla="*/ 742434 w 1371600"/>
                <a:gd name="connsiteY45" fmla="*/ 535055 h 1226305"/>
                <a:gd name="connsiteX46" fmla="*/ 816106 w 1371600"/>
                <a:gd name="connsiteY46" fmla="*/ 241236 h 1226305"/>
                <a:gd name="connsiteX47" fmla="*/ 715592 w 1371600"/>
                <a:gd name="connsiteY47" fmla="*/ 528625 h 1226305"/>
                <a:gd name="connsiteX48" fmla="*/ 685800 w 1371600"/>
                <a:gd name="connsiteY48" fmla="*/ 0 h 1226305"/>
                <a:gd name="connsiteX49" fmla="*/ 750784 w 1371600"/>
                <a:gd name="connsiteY49" fmla="*/ 171851 h 1226305"/>
                <a:gd name="connsiteX50" fmla="*/ 863298 w 1371600"/>
                <a:gd name="connsiteY50" fmla="*/ 20893 h 1226305"/>
                <a:gd name="connsiteX51" fmla="*/ 876317 w 1371600"/>
                <a:gd name="connsiteY51" fmla="*/ 201922 h 1226305"/>
                <a:gd name="connsiteX52" fmla="*/ 1028700 w 1371600"/>
                <a:gd name="connsiteY52" fmla="*/ 82147 h 1226305"/>
                <a:gd name="connsiteX53" fmla="*/ 988871 w 1371600"/>
                <a:gd name="connsiteY53" fmla="*/ 260023 h 1226305"/>
                <a:gd name="connsiteX54" fmla="*/ 1170734 w 1371600"/>
                <a:gd name="connsiteY54" fmla="*/ 179588 h 1226305"/>
                <a:gd name="connsiteX55" fmla="*/ 1080769 w 1371600"/>
                <a:gd name="connsiteY55" fmla="*/ 342186 h 1226305"/>
                <a:gd name="connsiteX56" fmla="*/ 1279720 w 1371600"/>
                <a:gd name="connsiteY56" fmla="*/ 306576 h 1226305"/>
                <a:gd name="connsiteX57" fmla="*/ 1145753 w 1371600"/>
                <a:gd name="connsiteY57" fmla="*/ 442817 h 1226305"/>
                <a:gd name="connsiteX58" fmla="*/ 1348232 w 1371600"/>
                <a:gd name="connsiteY58" fmla="*/ 454457 h 1226305"/>
                <a:gd name="connsiteX59" fmla="*/ 1179388 w 1371600"/>
                <a:gd name="connsiteY59" fmla="*/ 555052 h 1226305"/>
                <a:gd name="connsiteX60" fmla="*/ 1371600 w 1371600"/>
                <a:gd name="connsiteY60" fmla="*/ 613153 h 1226305"/>
                <a:gd name="connsiteX61" fmla="*/ 1179388 w 1371600"/>
                <a:gd name="connsiteY61" fmla="*/ 671253 h 1226305"/>
                <a:gd name="connsiteX62" fmla="*/ 1348232 w 1371600"/>
                <a:gd name="connsiteY62" fmla="*/ 771848 h 1226305"/>
                <a:gd name="connsiteX63" fmla="*/ 1145753 w 1371600"/>
                <a:gd name="connsiteY63" fmla="*/ 783488 h 1226305"/>
                <a:gd name="connsiteX64" fmla="*/ 1279720 w 1371600"/>
                <a:gd name="connsiteY64" fmla="*/ 919729 h 1226305"/>
                <a:gd name="connsiteX65" fmla="*/ 1080769 w 1371600"/>
                <a:gd name="connsiteY65" fmla="*/ 884119 h 1226305"/>
                <a:gd name="connsiteX66" fmla="*/ 1170734 w 1371600"/>
                <a:gd name="connsiteY66" fmla="*/ 1046717 h 1226305"/>
                <a:gd name="connsiteX67" fmla="*/ 988871 w 1371600"/>
                <a:gd name="connsiteY67" fmla="*/ 966282 h 1226305"/>
                <a:gd name="connsiteX68" fmla="*/ 1028700 w 1371600"/>
                <a:gd name="connsiteY68" fmla="*/ 1144158 h 1226305"/>
                <a:gd name="connsiteX69" fmla="*/ 876317 w 1371600"/>
                <a:gd name="connsiteY69" fmla="*/ 1024383 h 1226305"/>
                <a:gd name="connsiteX70" fmla="*/ 863298 w 1371600"/>
                <a:gd name="connsiteY70" fmla="*/ 1205412 h 1226305"/>
                <a:gd name="connsiteX71" fmla="*/ 750784 w 1371600"/>
                <a:gd name="connsiteY71" fmla="*/ 1054454 h 1226305"/>
                <a:gd name="connsiteX72" fmla="*/ 685800 w 1371600"/>
                <a:gd name="connsiteY72" fmla="*/ 1226305 h 1226305"/>
                <a:gd name="connsiteX73" fmla="*/ 620816 w 1371600"/>
                <a:gd name="connsiteY73" fmla="*/ 1054454 h 1226305"/>
                <a:gd name="connsiteX74" fmla="*/ 508302 w 1371600"/>
                <a:gd name="connsiteY74" fmla="*/ 1205412 h 1226305"/>
                <a:gd name="connsiteX75" fmla="*/ 495283 w 1371600"/>
                <a:gd name="connsiteY75" fmla="*/ 1024383 h 1226305"/>
                <a:gd name="connsiteX76" fmla="*/ 342900 w 1371600"/>
                <a:gd name="connsiteY76" fmla="*/ 1144158 h 1226305"/>
                <a:gd name="connsiteX77" fmla="*/ 382729 w 1371600"/>
                <a:gd name="connsiteY77" fmla="*/ 966282 h 1226305"/>
                <a:gd name="connsiteX78" fmla="*/ 200866 w 1371600"/>
                <a:gd name="connsiteY78" fmla="*/ 1046717 h 1226305"/>
                <a:gd name="connsiteX79" fmla="*/ 290831 w 1371600"/>
                <a:gd name="connsiteY79" fmla="*/ 884119 h 1226305"/>
                <a:gd name="connsiteX80" fmla="*/ 91880 w 1371600"/>
                <a:gd name="connsiteY80" fmla="*/ 919729 h 1226305"/>
                <a:gd name="connsiteX81" fmla="*/ 225847 w 1371600"/>
                <a:gd name="connsiteY81" fmla="*/ 783488 h 1226305"/>
                <a:gd name="connsiteX82" fmla="*/ 23368 w 1371600"/>
                <a:gd name="connsiteY82" fmla="*/ 771848 h 1226305"/>
                <a:gd name="connsiteX83" fmla="*/ 192212 w 1371600"/>
                <a:gd name="connsiteY83" fmla="*/ 671253 h 1226305"/>
                <a:gd name="connsiteX84" fmla="*/ 0 w 1371600"/>
                <a:gd name="connsiteY84" fmla="*/ 613153 h 1226305"/>
                <a:gd name="connsiteX85" fmla="*/ 192212 w 1371600"/>
                <a:gd name="connsiteY85" fmla="*/ 555052 h 1226305"/>
                <a:gd name="connsiteX86" fmla="*/ 23368 w 1371600"/>
                <a:gd name="connsiteY86" fmla="*/ 454457 h 1226305"/>
                <a:gd name="connsiteX87" fmla="*/ 225847 w 1371600"/>
                <a:gd name="connsiteY87" fmla="*/ 442817 h 1226305"/>
                <a:gd name="connsiteX88" fmla="*/ 91880 w 1371600"/>
                <a:gd name="connsiteY88" fmla="*/ 306576 h 1226305"/>
                <a:gd name="connsiteX89" fmla="*/ 290831 w 1371600"/>
                <a:gd name="connsiteY89" fmla="*/ 342186 h 1226305"/>
                <a:gd name="connsiteX90" fmla="*/ 200866 w 1371600"/>
                <a:gd name="connsiteY90" fmla="*/ 179588 h 1226305"/>
                <a:gd name="connsiteX91" fmla="*/ 382729 w 1371600"/>
                <a:gd name="connsiteY91" fmla="*/ 260023 h 1226305"/>
                <a:gd name="connsiteX92" fmla="*/ 342900 w 1371600"/>
                <a:gd name="connsiteY92" fmla="*/ 82147 h 1226305"/>
                <a:gd name="connsiteX93" fmla="*/ 495283 w 1371600"/>
                <a:gd name="connsiteY93" fmla="*/ 201922 h 1226305"/>
                <a:gd name="connsiteX94" fmla="*/ 508302 w 1371600"/>
                <a:gd name="connsiteY94" fmla="*/ 20893 h 1226305"/>
                <a:gd name="connsiteX95" fmla="*/ 620816 w 1371600"/>
                <a:gd name="connsiteY95" fmla="*/ 171851 h 122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1371600" h="1226305">
                  <a:moveTo>
                    <a:pt x="701697" y="227769"/>
                  </a:moveTo>
                  <a:lnTo>
                    <a:pt x="687802" y="528625"/>
                  </a:lnTo>
                  <a:lnTo>
                    <a:pt x="587288" y="241236"/>
                  </a:lnTo>
                  <a:lnTo>
                    <a:pt x="660960" y="535055"/>
                  </a:lnTo>
                  <a:lnTo>
                    <a:pt x="480676" y="280718"/>
                  </a:lnTo>
                  <a:lnTo>
                    <a:pt x="636893" y="547478"/>
                  </a:lnTo>
                  <a:lnTo>
                    <a:pt x="389125" y="343525"/>
                  </a:lnTo>
                  <a:lnTo>
                    <a:pt x="617243" y="565047"/>
                  </a:lnTo>
                  <a:lnTo>
                    <a:pt x="318877" y="425378"/>
                  </a:lnTo>
                  <a:lnTo>
                    <a:pt x="603347" y="586564"/>
                  </a:lnTo>
                  <a:lnTo>
                    <a:pt x="274716" y="520696"/>
                  </a:lnTo>
                  <a:lnTo>
                    <a:pt x="596155" y="610563"/>
                  </a:lnTo>
                  <a:lnTo>
                    <a:pt x="259654" y="622986"/>
                  </a:lnTo>
                  <a:lnTo>
                    <a:pt x="596155" y="635409"/>
                  </a:lnTo>
                  <a:lnTo>
                    <a:pt x="274716" y="725276"/>
                  </a:lnTo>
                  <a:lnTo>
                    <a:pt x="603347" y="659408"/>
                  </a:lnTo>
                  <a:lnTo>
                    <a:pt x="318877" y="820595"/>
                  </a:lnTo>
                  <a:lnTo>
                    <a:pt x="617243" y="680925"/>
                  </a:lnTo>
                  <a:lnTo>
                    <a:pt x="389125" y="902447"/>
                  </a:lnTo>
                  <a:lnTo>
                    <a:pt x="636893" y="698494"/>
                  </a:lnTo>
                  <a:lnTo>
                    <a:pt x="480676" y="965254"/>
                  </a:lnTo>
                  <a:lnTo>
                    <a:pt x="660960" y="710917"/>
                  </a:lnTo>
                  <a:lnTo>
                    <a:pt x="587288" y="1004736"/>
                  </a:lnTo>
                  <a:lnTo>
                    <a:pt x="687802" y="717347"/>
                  </a:lnTo>
                  <a:lnTo>
                    <a:pt x="701697" y="1018203"/>
                  </a:lnTo>
                  <a:lnTo>
                    <a:pt x="715592" y="717347"/>
                  </a:lnTo>
                  <a:lnTo>
                    <a:pt x="816106" y="1004736"/>
                  </a:lnTo>
                  <a:lnTo>
                    <a:pt x="742434" y="710917"/>
                  </a:lnTo>
                  <a:lnTo>
                    <a:pt x="922719" y="965254"/>
                  </a:lnTo>
                  <a:lnTo>
                    <a:pt x="766501" y="698494"/>
                  </a:lnTo>
                  <a:lnTo>
                    <a:pt x="1014269" y="902447"/>
                  </a:lnTo>
                  <a:lnTo>
                    <a:pt x="786151" y="680925"/>
                  </a:lnTo>
                  <a:lnTo>
                    <a:pt x="1084517" y="820595"/>
                  </a:lnTo>
                  <a:lnTo>
                    <a:pt x="800047" y="659408"/>
                  </a:lnTo>
                  <a:lnTo>
                    <a:pt x="1128678" y="725276"/>
                  </a:lnTo>
                  <a:lnTo>
                    <a:pt x="807239" y="635409"/>
                  </a:lnTo>
                  <a:lnTo>
                    <a:pt x="1143740" y="622986"/>
                  </a:lnTo>
                  <a:lnTo>
                    <a:pt x="807239" y="610563"/>
                  </a:lnTo>
                  <a:lnTo>
                    <a:pt x="1128678" y="520696"/>
                  </a:lnTo>
                  <a:lnTo>
                    <a:pt x="800047" y="586564"/>
                  </a:lnTo>
                  <a:lnTo>
                    <a:pt x="1084517" y="425378"/>
                  </a:lnTo>
                  <a:lnTo>
                    <a:pt x="786151" y="565047"/>
                  </a:lnTo>
                  <a:lnTo>
                    <a:pt x="1014269" y="343525"/>
                  </a:lnTo>
                  <a:lnTo>
                    <a:pt x="766501" y="547478"/>
                  </a:lnTo>
                  <a:lnTo>
                    <a:pt x="922719" y="280718"/>
                  </a:lnTo>
                  <a:lnTo>
                    <a:pt x="742434" y="535055"/>
                  </a:lnTo>
                  <a:lnTo>
                    <a:pt x="816106" y="241236"/>
                  </a:lnTo>
                  <a:lnTo>
                    <a:pt x="715592" y="528625"/>
                  </a:lnTo>
                  <a:close/>
                  <a:moveTo>
                    <a:pt x="685800" y="0"/>
                  </a:moveTo>
                  <a:lnTo>
                    <a:pt x="750784" y="171851"/>
                  </a:lnTo>
                  <a:lnTo>
                    <a:pt x="863298" y="20893"/>
                  </a:lnTo>
                  <a:lnTo>
                    <a:pt x="876317" y="201922"/>
                  </a:lnTo>
                  <a:lnTo>
                    <a:pt x="1028700" y="82147"/>
                  </a:lnTo>
                  <a:lnTo>
                    <a:pt x="988871" y="260023"/>
                  </a:lnTo>
                  <a:lnTo>
                    <a:pt x="1170734" y="179588"/>
                  </a:lnTo>
                  <a:lnTo>
                    <a:pt x="1080769" y="342186"/>
                  </a:lnTo>
                  <a:lnTo>
                    <a:pt x="1279720" y="306576"/>
                  </a:lnTo>
                  <a:lnTo>
                    <a:pt x="1145753" y="442817"/>
                  </a:lnTo>
                  <a:lnTo>
                    <a:pt x="1348232" y="454457"/>
                  </a:lnTo>
                  <a:lnTo>
                    <a:pt x="1179388" y="555052"/>
                  </a:lnTo>
                  <a:lnTo>
                    <a:pt x="1371600" y="613153"/>
                  </a:lnTo>
                  <a:lnTo>
                    <a:pt x="1179388" y="671253"/>
                  </a:lnTo>
                  <a:lnTo>
                    <a:pt x="1348232" y="771848"/>
                  </a:lnTo>
                  <a:lnTo>
                    <a:pt x="1145753" y="783488"/>
                  </a:lnTo>
                  <a:lnTo>
                    <a:pt x="1279720" y="919729"/>
                  </a:lnTo>
                  <a:lnTo>
                    <a:pt x="1080769" y="884119"/>
                  </a:lnTo>
                  <a:lnTo>
                    <a:pt x="1170734" y="1046717"/>
                  </a:lnTo>
                  <a:lnTo>
                    <a:pt x="988871" y="966282"/>
                  </a:lnTo>
                  <a:lnTo>
                    <a:pt x="1028700" y="1144158"/>
                  </a:lnTo>
                  <a:lnTo>
                    <a:pt x="876317" y="1024383"/>
                  </a:lnTo>
                  <a:lnTo>
                    <a:pt x="863298" y="1205412"/>
                  </a:lnTo>
                  <a:lnTo>
                    <a:pt x="750784" y="1054454"/>
                  </a:lnTo>
                  <a:lnTo>
                    <a:pt x="685800" y="1226305"/>
                  </a:lnTo>
                  <a:lnTo>
                    <a:pt x="620816" y="1054454"/>
                  </a:lnTo>
                  <a:lnTo>
                    <a:pt x="508302" y="1205412"/>
                  </a:lnTo>
                  <a:lnTo>
                    <a:pt x="495283" y="1024383"/>
                  </a:lnTo>
                  <a:lnTo>
                    <a:pt x="342900" y="1144158"/>
                  </a:lnTo>
                  <a:lnTo>
                    <a:pt x="382729" y="966282"/>
                  </a:lnTo>
                  <a:lnTo>
                    <a:pt x="200866" y="1046717"/>
                  </a:lnTo>
                  <a:lnTo>
                    <a:pt x="290831" y="884119"/>
                  </a:lnTo>
                  <a:lnTo>
                    <a:pt x="91880" y="919729"/>
                  </a:lnTo>
                  <a:lnTo>
                    <a:pt x="225847" y="783488"/>
                  </a:lnTo>
                  <a:lnTo>
                    <a:pt x="23368" y="771848"/>
                  </a:lnTo>
                  <a:lnTo>
                    <a:pt x="192212" y="671253"/>
                  </a:lnTo>
                  <a:lnTo>
                    <a:pt x="0" y="613153"/>
                  </a:lnTo>
                  <a:lnTo>
                    <a:pt x="192212" y="555052"/>
                  </a:lnTo>
                  <a:lnTo>
                    <a:pt x="23368" y="454457"/>
                  </a:lnTo>
                  <a:lnTo>
                    <a:pt x="225847" y="442817"/>
                  </a:lnTo>
                  <a:lnTo>
                    <a:pt x="91880" y="306576"/>
                  </a:lnTo>
                  <a:lnTo>
                    <a:pt x="290831" y="342186"/>
                  </a:lnTo>
                  <a:lnTo>
                    <a:pt x="200866" y="179588"/>
                  </a:lnTo>
                  <a:lnTo>
                    <a:pt x="382729" y="260023"/>
                  </a:lnTo>
                  <a:lnTo>
                    <a:pt x="342900" y="82147"/>
                  </a:lnTo>
                  <a:lnTo>
                    <a:pt x="495283" y="201922"/>
                  </a:lnTo>
                  <a:lnTo>
                    <a:pt x="508302" y="20893"/>
                  </a:lnTo>
                  <a:lnTo>
                    <a:pt x="620816" y="1718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2224710" y="4358985"/>
              <a:ext cx="560959" cy="567815"/>
              <a:chOff x="3556381" y="4173355"/>
              <a:chExt cx="1486604" cy="1504774"/>
            </a:xfrm>
          </p:grpSpPr>
          <p:sp>
            <p:nvSpPr>
              <p:cNvPr id="6" name="缺角矩形 5"/>
              <p:cNvSpPr/>
              <p:nvPr/>
            </p:nvSpPr>
            <p:spPr>
              <a:xfrm>
                <a:off x="3556381" y="4173355"/>
                <a:ext cx="1486604" cy="1504774"/>
              </a:xfrm>
              <a:prstGeom prst="plaque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十二角星 7"/>
              <p:cNvSpPr/>
              <p:nvPr/>
            </p:nvSpPr>
            <p:spPr>
              <a:xfrm>
                <a:off x="3609673" y="4380499"/>
                <a:ext cx="1386619" cy="1090486"/>
              </a:xfrm>
              <a:prstGeom prst="star12">
                <a:avLst>
                  <a:gd name="adj" fmla="val 2127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00" name="组合 99"/>
            <p:cNvGrpSpPr/>
            <p:nvPr/>
          </p:nvGrpSpPr>
          <p:grpSpPr>
            <a:xfrm>
              <a:off x="1353712" y="1496697"/>
              <a:ext cx="560959" cy="567815"/>
              <a:chOff x="3556381" y="4173355"/>
              <a:chExt cx="1486604" cy="1504774"/>
            </a:xfrm>
          </p:grpSpPr>
          <p:sp>
            <p:nvSpPr>
              <p:cNvPr id="101" name="缺角矩形 100"/>
              <p:cNvSpPr/>
              <p:nvPr/>
            </p:nvSpPr>
            <p:spPr>
              <a:xfrm>
                <a:off x="3556381" y="4173355"/>
                <a:ext cx="1486604" cy="1504774"/>
              </a:xfrm>
              <a:prstGeom prst="plaque">
                <a:avLst>
                  <a:gd name="adj" fmla="val 50000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2" name="十二角星 101"/>
              <p:cNvSpPr/>
              <p:nvPr/>
            </p:nvSpPr>
            <p:spPr>
              <a:xfrm>
                <a:off x="3609673" y="4380499"/>
                <a:ext cx="1386619" cy="1090486"/>
              </a:xfrm>
              <a:prstGeom prst="star12">
                <a:avLst>
                  <a:gd name="adj" fmla="val 21271"/>
                </a:avLst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3" name="二十四角星 102"/>
            <p:cNvSpPr/>
            <p:nvPr/>
          </p:nvSpPr>
          <p:spPr>
            <a:xfrm>
              <a:off x="3121264" y="1568864"/>
              <a:ext cx="608162" cy="543737"/>
            </a:xfrm>
            <a:prstGeom prst="star24">
              <a:avLst>
                <a:gd name="adj" fmla="val 21865"/>
              </a:avLst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2768049" y="1433898"/>
              <a:ext cx="290120" cy="2901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任意多边形 105"/>
            <p:cNvSpPr/>
            <p:nvPr/>
          </p:nvSpPr>
          <p:spPr>
            <a:xfrm>
              <a:off x="2102535" y="2160636"/>
              <a:ext cx="779217" cy="689837"/>
            </a:xfrm>
            <a:custGeom>
              <a:avLst/>
              <a:gdLst>
                <a:gd name="connsiteX0" fmla="*/ 12839 w 624882"/>
                <a:gd name="connsiteY0" fmla="*/ 364717 h 713034"/>
                <a:gd name="connsiteX1" fmla="*/ 290683 w 624882"/>
                <a:gd name="connsiteY1" fmla="*/ 364717 h 713034"/>
                <a:gd name="connsiteX2" fmla="*/ 290683 w 624882"/>
                <a:gd name="connsiteY2" fmla="*/ 655400 h 713034"/>
                <a:gd name="connsiteX3" fmla="*/ 334199 w 624882"/>
                <a:gd name="connsiteY3" fmla="*/ 655400 h 713034"/>
                <a:gd name="connsiteX4" fmla="*/ 334199 w 624882"/>
                <a:gd name="connsiteY4" fmla="*/ 364717 h 713034"/>
                <a:gd name="connsiteX5" fmla="*/ 609441 w 624882"/>
                <a:gd name="connsiteY5" fmla="*/ 364717 h 713034"/>
                <a:gd name="connsiteX6" fmla="*/ 604060 w 624882"/>
                <a:gd name="connsiteY6" fmla="*/ 428368 h 713034"/>
                <a:gd name="connsiteX7" fmla="*/ 311140 w 624882"/>
                <a:gd name="connsiteY7" fmla="*/ 713034 h 713034"/>
                <a:gd name="connsiteX8" fmla="*/ 18221 w 624882"/>
                <a:gd name="connsiteY8" fmla="*/ 428368 h 713034"/>
                <a:gd name="connsiteX9" fmla="*/ 606937 w 624882"/>
                <a:gd name="connsiteY9" fmla="*/ 318701 h 713034"/>
                <a:gd name="connsiteX10" fmla="*/ 624882 w 624882"/>
                <a:gd name="connsiteY10" fmla="*/ 318701 h 713034"/>
                <a:gd name="connsiteX11" fmla="*/ 624882 w 624882"/>
                <a:gd name="connsiteY11" fmla="*/ 364717 h 713034"/>
                <a:gd name="connsiteX12" fmla="*/ 609441 w 624882"/>
                <a:gd name="connsiteY12" fmla="*/ 364717 h 713034"/>
                <a:gd name="connsiteX13" fmla="*/ 610134 w 624882"/>
                <a:gd name="connsiteY13" fmla="*/ 356517 h 713034"/>
                <a:gd name="connsiteX14" fmla="*/ 0 w 624882"/>
                <a:gd name="connsiteY14" fmla="*/ 318701 h 713034"/>
                <a:gd name="connsiteX15" fmla="*/ 15343 w 624882"/>
                <a:gd name="connsiteY15" fmla="*/ 318701 h 713034"/>
                <a:gd name="connsiteX16" fmla="*/ 12146 w 624882"/>
                <a:gd name="connsiteY16" fmla="*/ 356517 h 713034"/>
                <a:gd name="connsiteX17" fmla="*/ 12839 w 624882"/>
                <a:gd name="connsiteY17" fmla="*/ 364717 h 713034"/>
                <a:gd name="connsiteX18" fmla="*/ 0 w 624882"/>
                <a:gd name="connsiteY18" fmla="*/ 364717 h 713034"/>
                <a:gd name="connsiteX19" fmla="*/ 311140 w 624882"/>
                <a:gd name="connsiteY19" fmla="*/ 0 h 713034"/>
                <a:gd name="connsiteX20" fmla="*/ 604060 w 624882"/>
                <a:gd name="connsiteY20" fmla="*/ 284667 h 713034"/>
                <a:gd name="connsiteX21" fmla="*/ 606937 w 624882"/>
                <a:gd name="connsiteY21" fmla="*/ 318701 h 713034"/>
                <a:gd name="connsiteX22" fmla="*/ 334199 w 624882"/>
                <a:gd name="connsiteY22" fmla="*/ 318701 h 713034"/>
                <a:gd name="connsiteX23" fmla="*/ 334199 w 624882"/>
                <a:gd name="connsiteY23" fmla="*/ 28018 h 713034"/>
                <a:gd name="connsiteX24" fmla="*/ 290683 w 624882"/>
                <a:gd name="connsiteY24" fmla="*/ 28018 h 713034"/>
                <a:gd name="connsiteX25" fmla="*/ 290683 w 624882"/>
                <a:gd name="connsiteY25" fmla="*/ 318701 h 713034"/>
                <a:gd name="connsiteX26" fmla="*/ 15343 w 624882"/>
                <a:gd name="connsiteY26" fmla="*/ 318701 h 713034"/>
                <a:gd name="connsiteX27" fmla="*/ 18221 w 624882"/>
                <a:gd name="connsiteY27" fmla="*/ 284667 h 713034"/>
                <a:gd name="connsiteX28" fmla="*/ 311140 w 624882"/>
                <a:gd name="connsiteY28" fmla="*/ 0 h 71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24882" h="713034">
                  <a:moveTo>
                    <a:pt x="12839" y="364717"/>
                  </a:moveTo>
                  <a:lnTo>
                    <a:pt x="290683" y="364717"/>
                  </a:lnTo>
                  <a:lnTo>
                    <a:pt x="290683" y="655400"/>
                  </a:lnTo>
                  <a:lnTo>
                    <a:pt x="334199" y="655400"/>
                  </a:lnTo>
                  <a:lnTo>
                    <a:pt x="334199" y="364717"/>
                  </a:lnTo>
                  <a:lnTo>
                    <a:pt x="609441" y="364717"/>
                  </a:lnTo>
                  <a:lnTo>
                    <a:pt x="604060" y="428368"/>
                  </a:lnTo>
                  <a:cubicBezTo>
                    <a:pt x="576180" y="590827"/>
                    <a:pt x="455629" y="713034"/>
                    <a:pt x="311140" y="713034"/>
                  </a:cubicBezTo>
                  <a:cubicBezTo>
                    <a:pt x="166651" y="713034"/>
                    <a:pt x="46101" y="590827"/>
                    <a:pt x="18221" y="428368"/>
                  </a:cubicBezTo>
                  <a:close/>
                  <a:moveTo>
                    <a:pt x="606937" y="318701"/>
                  </a:moveTo>
                  <a:lnTo>
                    <a:pt x="624882" y="318701"/>
                  </a:lnTo>
                  <a:lnTo>
                    <a:pt x="624882" y="364717"/>
                  </a:lnTo>
                  <a:lnTo>
                    <a:pt x="609441" y="364717"/>
                  </a:lnTo>
                  <a:lnTo>
                    <a:pt x="610134" y="356517"/>
                  </a:lnTo>
                  <a:close/>
                  <a:moveTo>
                    <a:pt x="0" y="318701"/>
                  </a:moveTo>
                  <a:lnTo>
                    <a:pt x="15343" y="318701"/>
                  </a:lnTo>
                  <a:lnTo>
                    <a:pt x="12146" y="356517"/>
                  </a:lnTo>
                  <a:lnTo>
                    <a:pt x="12839" y="364717"/>
                  </a:lnTo>
                  <a:lnTo>
                    <a:pt x="0" y="364717"/>
                  </a:lnTo>
                  <a:close/>
                  <a:moveTo>
                    <a:pt x="311140" y="0"/>
                  </a:moveTo>
                  <a:cubicBezTo>
                    <a:pt x="455629" y="0"/>
                    <a:pt x="576180" y="122208"/>
                    <a:pt x="604060" y="284667"/>
                  </a:cubicBezTo>
                  <a:lnTo>
                    <a:pt x="606937" y="318701"/>
                  </a:lnTo>
                  <a:lnTo>
                    <a:pt x="334199" y="318701"/>
                  </a:lnTo>
                  <a:lnTo>
                    <a:pt x="334199" y="28018"/>
                  </a:lnTo>
                  <a:lnTo>
                    <a:pt x="290683" y="28018"/>
                  </a:lnTo>
                  <a:lnTo>
                    <a:pt x="290683" y="318701"/>
                  </a:lnTo>
                  <a:lnTo>
                    <a:pt x="15343" y="318701"/>
                  </a:lnTo>
                  <a:lnTo>
                    <a:pt x="18221" y="284667"/>
                  </a:lnTo>
                  <a:cubicBezTo>
                    <a:pt x="46101" y="122208"/>
                    <a:pt x="166651" y="0"/>
                    <a:pt x="31114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任意多边形 106"/>
            <p:cNvSpPr/>
            <p:nvPr/>
          </p:nvSpPr>
          <p:spPr>
            <a:xfrm>
              <a:off x="2482570" y="4076825"/>
              <a:ext cx="430539" cy="381154"/>
            </a:xfrm>
            <a:custGeom>
              <a:avLst/>
              <a:gdLst>
                <a:gd name="connsiteX0" fmla="*/ 12839 w 624882"/>
                <a:gd name="connsiteY0" fmla="*/ 364717 h 713034"/>
                <a:gd name="connsiteX1" fmla="*/ 290683 w 624882"/>
                <a:gd name="connsiteY1" fmla="*/ 364717 h 713034"/>
                <a:gd name="connsiteX2" fmla="*/ 290683 w 624882"/>
                <a:gd name="connsiteY2" fmla="*/ 655400 h 713034"/>
                <a:gd name="connsiteX3" fmla="*/ 334199 w 624882"/>
                <a:gd name="connsiteY3" fmla="*/ 655400 h 713034"/>
                <a:gd name="connsiteX4" fmla="*/ 334199 w 624882"/>
                <a:gd name="connsiteY4" fmla="*/ 364717 h 713034"/>
                <a:gd name="connsiteX5" fmla="*/ 609441 w 624882"/>
                <a:gd name="connsiteY5" fmla="*/ 364717 h 713034"/>
                <a:gd name="connsiteX6" fmla="*/ 604060 w 624882"/>
                <a:gd name="connsiteY6" fmla="*/ 428368 h 713034"/>
                <a:gd name="connsiteX7" fmla="*/ 311140 w 624882"/>
                <a:gd name="connsiteY7" fmla="*/ 713034 h 713034"/>
                <a:gd name="connsiteX8" fmla="*/ 18221 w 624882"/>
                <a:gd name="connsiteY8" fmla="*/ 428368 h 713034"/>
                <a:gd name="connsiteX9" fmla="*/ 606937 w 624882"/>
                <a:gd name="connsiteY9" fmla="*/ 318701 h 713034"/>
                <a:gd name="connsiteX10" fmla="*/ 624882 w 624882"/>
                <a:gd name="connsiteY10" fmla="*/ 318701 h 713034"/>
                <a:gd name="connsiteX11" fmla="*/ 624882 w 624882"/>
                <a:gd name="connsiteY11" fmla="*/ 364717 h 713034"/>
                <a:gd name="connsiteX12" fmla="*/ 609441 w 624882"/>
                <a:gd name="connsiteY12" fmla="*/ 364717 h 713034"/>
                <a:gd name="connsiteX13" fmla="*/ 610134 w 624882"/>
                <a:gd name="connsiteY13" fmla="*/ 356517 h 713034"/>
                <a:gd name="connsiteX14" fmla="*/ 0 w 624882"/>
                <a:gd name="connsiteY14" fmla="*/ 318701 h 713034"/>
                <a:gd name="connsiteX15" fmla="*/ 15343 w 624882"/>
                <a:gd name="connsiteY15" fmla="*/ 318701 h 713034"/>
                <a:gd name="connsiteX16" fmla="*/ 12146 w 624882"/>
                <a:gd name="connsiteY16" fmla="*/ 356517 h 713034"/>
                <a:gd name="connsiteX17" fmla="*/ 12839 w 624882"/>
                <a:gd name="connsiteY17" fmla="*/ 364717 h 713034"/>
                <a:gd name="connsiteX18" fmla="*/ 0 w 624882"/>
                <a:gd name="connsiteY18" fmla="*/ 364717 h 713034"/>
                <a:gd name="connsiteX19" fmla="*/ 311140 w 624882"/>
                <a:gd name="connsiteY19" fmla="*/ 0 h 713034"/>
                <a:gd name="connsiteX20" fmla="*/ 604060 w 624882"/>
                <a:gd name="connsiteY20" fmla="*/ 284667 h 713034"/>
                <a:gd name="connsiteX21" fmla="*/ 606937 w 624882"/>
                <a:gd name="connsiteY21" fmla="*/ 318701 h 713034"/>
                <a:gd name="connsiteX22" fmla="*/ 334199 w 624882"/>
                <a:gd name="connsiteY22" fmla="*/ 318701 h 713034"/>
                <a:gd name="connsiteX23" fmla="*/ 334199 w 624882"/>
                <a:gd name="connsiteY23" fmla="*/ 28018 h 713034"/>
                <a:gd name="connsiteX24" fmla="*/ 290683 w 624882"/>
                <a:gd name="connsiteY24" fmla="*/ 28018 h 713034"/>
                <a:gd name="connsiteX25" fmla="*/ 290683 w 624882"/>
                <a:gd name="connsiteY25" fmla="*/ 318701 h 713034"/>
                <a:gd name="connsiteX26" fmla="*/ 15343 w 624882"/>
                <a:gd name="connsiteY26" fmla="*/ 318701 h 713034"/>
                <a:gd name="connsiteX27" fmla="*/ 18221 w 624882"/>
                <a:gd name="connsiteY27" fmla="*/ 284667 h 713034"/>
                <a:gd name="connsiteX28" fmla="*/ 311140 w 624882"/>
                <a:gd name="connsiteY28" fmla="*/ 0 h 713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24882" h="713034">
                  <a:moveTo>
                    <a:pt x="12839" y="364717"/>
                  </a:moveTo>
                  <a:lnTo>
                    <a:pt x="290683" y="364717"/>
                  </a:lnTo>
                  <a:lnTo>
                    <a:pt x="290683" y="655400"/>
                  </a:lnTo>
                  <a:lnTo>
                    <a:pt x="334199" y="655400"/>
                  </a:lnTo>
                  <a:lnTo>
                    <a:pt x="334199" y="364717"/>
                  </a:lnTo>
                  <a:lnTo>
                    <a:pt x="609441" y="364717"/>
                  </a:lnTo>
                  <a:lnTo>
                    <a:pt x="604060" y="428368"/>
                  </a:lnTo>
                  <a:cubicBezTo>
                    <a:pt x="576180" y="590827"/>
                    <a:pt x="455629" y="713034"/>
                    <a:pt x="311140" y="713034"/>
                  </a:cubicBezTo>
                  <a:cubicBezTo>
                    <a:pt x="166651" y="713034"/>
                    <a:pt x="46101" y="590827"/>
                    <a:pt x="18221" y="428368"/>
                  </a:cubicBezTo>
                  <a:close/>
                  <a:moveTo>
                    <a:pt x="606937" y="318701"/>
                  </a:moveTo>
                  <a:lnTo>
                    <a:pt x="624882" y="318701"/>
                  </a:lnTo>
                  <a:lnTo>
                    <a:pt x="624882" y="364717"/>
                  </a:lnTo>
                  <a:lnTo>
                    <a:pt x="609441" y="364717"/>
                  </a:lnTo>
                  <a:lnTo>
                    <a:pt x="610134" y="356517"/>
                  </a:lnTo>
                  <a:close/>
                  <a:moveTo>
                    <a:pt x="0" y="318701"/>
                  </a:moveTo>
                  <a:lnTo>
                    <a:pt x="15343" y="318701"/>
                  </a:lnTo>
                  <a:lnTo>
                    <a:pt x="12146" y="356517"/>
                  </a:lnTo>
                  <a:lnTo>
                    <a:pt x="12839" y="364717"/>
                  </a:lnTo>
                  <a:lnTo>
                    <a:pt x="0" y="364717"/>
                  </a:lnTo>
                  <a:close/>
                  <a:moveTo>
                    <a:pt x="311140" y="0"/>
                  </a:moveTo>
                  <a:cubicBezTo>
                    <a:pt x="455629" y="0"/>
                    <a:pt x="576180" y="122208"/>
                    <a:pt x="604060" y="284667"/>
                  </a:cubicBezTo>
                  <a:lnTo>
                    <a:pt x="606937" y="318701"/>
                  </a:lnTo>
                  <a:lnTo>
                    <a:pt x="334199" y="318701"/>
                  </a:lnTo>
                  <a:lnTo>
                    <a:pt x="334199" y="28018"/>
                  </a:lnTo>
                  <a:lnTo>
                    <a:pt x="290683" y="28018"/>
                  </a:lnTo>
                  <a:lnTo>
                    <a:pt x="290683" y="318701"/>
                  </a:lnTo>
                  <a:lnTo>
                    <a:pt x="15343" y="318701"/>
                  </a:lnTo>
                  <a:lnTo>
                    <a:pt x="18221" y="284667"/>
                  </a:lnTo>
                  <a:cubicBezTo>
                    <a:pt x="46101" y="122208"/>
                    <a:pt x="166651" y="0"/>
                    <a:pt x="31114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三十二角星 110"/>
            <p:cNvSpPr/>
            <p:nvPr/>
          </p:nvSpPr>
          <p:spPr>
            <a:xfrm>
              <a:off x="3893200" y="2938078"/>
              <a:ext cx="214446" cy="198273"/>
            </a:xfrm>
            <a:prstGeom prst="star32">
              <a:avLst>
                <a:gd name="adj" fmla="val 37455"/>
              </a:avLst>
            </a:prstGeom>
            <a:solidFill>
              <a:schemeClr val="bg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任意多边形 113"/>
            <p:cNvSpPr/>
            <p:nvPr/>
          </p:nvSpPr>
          <p:spPr>
            <a:xfrm>
              <a:off x="1710612" y="2020669"/>
              <a:ext cx="372878" cy="333379"/>
            </a:xfrm>
            <a:custGeom>
              <a:avLst/>
              <a:gdLst>
                <a:gd name="connsiteX0" fmla="*/ 701697 w 1371600"/>
                <a:gd name="connsiteY0" fmla="*/ 227769 h 1226305"/>
                <a:gd name="connsiteX1" fmla="*/ 687802 w 1371600"/>
                <a:gd name="connsiteY1" fmla="*/ 528625 h 1226305"/>
                <a:gd name="connsiteX2" fmla="*/ 587288 w 1371600"/>
                <a:gd name="connsiteY2" fmla="*/ 241236 h 1226305"/>
                <a:gd name="connsiteX3" fmla="*/ 660960 w 1371600"/>
                <a:gd name="connsiteY3" fmla="*/ 535055 h 1226305"/>
                <a:gd name="connsiteX4" fmla="*/ 480676 w 1371600"/>
                <a:gd name="connsiteY4" fmla="*/ 280718 h 1226305"/>
                <a:gd name="connsiteX5" fmla="*/ 636893 w 1371600"/>
                <a:gd name="connsiteY5" fmla="*/ 547478 h 1226305"/>
                <a:gd name="connsiteX6" fmla="*/ 389125 w 1371600"/>
                <a:gd name="connsiteY6" fmla="*/ 343525 h 1226305"/>
                <a:gd name="connsiteX7" fmla="*/ 617243 w 1371600"/>
                <a:gd name="connsiteY7" fmla="*/ 565047 h 1226305"/>
                <a:gd name="connsiteX8" fmla="*/ 318877 w 1371600"/>
                <a:gd name="connsiteY8" fmla="*/ 425378 h 1226305"/>
                <a:gd name="connsiteX9" fmla="*/ 603347 w 1371600"/>
                <a:gd name="connsiteY9" fmla="*/ 586564 h 1226305"/>
                <a:gd name="connsiteX10" fmla="*/ 274716 w 1371600"/>
                <a:gd name="connsiteY10" fmla="*/ 520696 h 1226305"/>
                <a:gd name="connsiteX11" fmla="*/ 596155 w 1371600"/>
                <a:gd name="connsiteY11" fmla="*/ 610563 h 1226305"/>
                <a:gd name="connsiteX12" fmla="*/ 259654 w 1371600"/>
                <a:gd name="connsiteY12" fmla="*/ 622986 h 1226305"/>
                <a:gd name="connsiteX13" fmla="*/ 596155 w 1371600"/>
                <a:gd name="connsiteY13" fmla="*/ 635409 h 1226305"/>
                <a:gd name="connsiteX14" fmla="*/ 274716 w 1371600"/>
                <a:gd name="connsiteY14" fmla="*/ 725276 h 1226305"/>
                <a:gd name="connsiteX15" fmla="*/ 603347 w 1371600"/>
                <a:gd name="connsiteY15" fmla="*/ 659408 h 1226305"/>
                <a:gd name="connsiteX16" fmla="*/ 318877 w 1371600"/>
                <a:gd name="connsiteY16" fmla="*/ 820595 h 1226305"/>
                <a:gd name="connsiteX17" fmla="*/ 617243 w 1371600"/>
                <a:gd name="connsiteY17" fmla="*/ 680925 h 1226305"/>
                <a:gd name="connsiteX18" fmla="*/ 389125 w 1371600"/>
                <a:gd name="connsiteY18" fmla="*/ 902447 h 1226305"/>
                <a:gd name="connsiteX19" fmla="*/ 636893 w 1371600"/>
                <a:gd name="connsiteY19" fmla="*/ 698494 h 1226305"/>
                <a:gd name="connsiteX20" fmla="*/ 480676 w 1371600"/>
                <a:gd name="connsiteY20" fmla="*/ 965254 h 1226305"/>
                <a:gd name="connsiteX21" fmla="*/ 660960 w 1371600"/>
                <a:gd name="connsiteY21" fmla="*/ 710917 h 1226305"/>
                <a:gd name="connsiteX22" fmla="*/ 587288 w 1371600"/>
                <a:gd name="connsiteY22" fmla="*/ 1004736 h 1226305"/>
                <a:gd name="connsiteX23" fmla="*/ 687802 w 1371600"/>
                <a:gd name="connsiteY23" fmla="*/ 717347 h 1226305"/>
                <a:gd name="connsiteX24" fmla="*/ 701697 w 1371600"/>
                <a:gd name="connsiteY24" fmla="*/ 1018203 h 1226305"/>
                <a:gd name="connsiteX25" fmla="*/ 715592 w 1371600"/>
                <a:gd name="connsiteY25" fmla="*/ 717347 h 1226305"/>
                <a:gd name="connsiteX26" fmla="*/ 816106 w 1371600"/>
                <a:gd name="connsiteY26" fmla="*/ 1004736 h 1226305"/>
                <a:gd name="connsiteX27" fmla="*/ 742434 w 1371600"/>
                <a:gd name="connsiteY27" fmla="*/ 710917 h 1226305"/>
                <a:gd name="connsiteX28" fmla="*/ 922719 w 1371600"/>
                <a:gd name="connsiteY28" fmla="*/ 965254 h 1226305"/>
                <a:gd name="connsiteX29" fmla="*/ 766501 w 1371600"/>
                <a:gd name="connsiteY29" fmla="*/ 698494 h 1226305"/>
                <a:gd name="connsiteX30" fmla="*/ 1014269 w 1371600"/>
                <a:gd name="connsiteY30" fmla="*/ 902447 h 1226305"/>
                <a:gd name="connsiteX31" fmla="*/ 786151 w 1371600"/>
                <a:gd name="connsiteY31" fmla="*/ 680925 h 1226305"/>
                <a:gd name="connsiteX32" fmla="*/ 1084517 w 1371600"/>
                <a:gd name="connsiteY32" fmla="*/ 820595 h 1226305"/>
                <a:gd name="connsiteX33" fmla="*/ 800047 w 1371600"/>
                <a:gd name="connsiteY33" fmla="*/ 659408 h 1226305"/>
                <a:gd name="connsiteX34" fmla="*/ 1128678 w 1371600"/>
                <a:gd name="connsiteY34" fmla="*/ 725276 h 1226305"/>
                <a:gd name="connsiteX35" fmla="*/ 807239 w 1371600"/>
                <a:gd name="connsiteY35" fmla="*/ 635409 h 1226305"/>
                <a:gd name="connsiteX36" fmla="*/ 1143740 w 1371600"/>
                <a:gd name="connsiteY36" fmla="*/ 622986 h 1226305"/>
                <a:gd name="connsiteX37" fmla="*/ 807239 w 1371600"/>
                <a:gd name="connsiteY37" fmla="*/ 610563 h 1226305"/>
                <a:gd name="connsiteX38" fmla="*/ 1128678 w 1371600"/>
                <a:gd name="connsiteY38" fmla="*/ 520696 h 1226305"/>
                <a:gd name="connsiteX39" fmla="*/ 800047 w 1371600"/>
                <a:gd name="connsiteY39" fmla="*/ 586564 h 1226305"/>
                <a:gd name="connsiteX40" fmla="*/ 1084517 w 1371600"/>
                <a:gd name="connsiteY40" fmla="*/ 425378 h 1226305"/>
                <a:gd name="connsiteX41" fmla="*/ 786151 w 1371600"/>
                <a:gd name="connsiteY41" fmla="*/ 565047 h 1226305"/>
                <a:gd name="connsiteX42" fmla="*/ 1014269 w 1371600"/>
                <a:gd name="connsiteY42" fmla="*/ 343525 h 1226305"/>
                <a:gd name="connsiteX43" fmla="*/ 766501 w 1371600"/>
                <a:gd name="connsiteY43" fmla="*/ 547478 h 1226305"/>
                <a:gd name="connsiteX44" fmla="*/ 922719 w 1371600"/>
                <a:gd name="connsiteY44" fmla="*/ 280718 h 1226305"/>
                <a:gd name="connsiteX45" fmla="*/ 742434 w 1371600"/>
                <a:gd name="connsiteY45" fmla="*/ 535055 h 1226305"/>
                <a:gd name="connsiteX46" fmla="*/ 816106 w 1371600"/>
                <a:gd name="connsiteY46" fmla="*/ 241236 h 1226305"/>
                <a:gd name="connsiteX47" fmla="*/ 715592 w 1371600"/>
                <a:gd name="connsiteY47" fmla="*/ 528625 h 1226305"/>
                <a:gd name="connsiteX48" fmla="*/ 685800 w 1371600"/>
                <a:gd name="connsiteY48" fmla="*/ 0 h 1226305"/>
                <a:gd name="connsiteX49" fmla="*/ 750784 w 1371600"/>
                <a:gd name="connsiteY49" fmla="*/ 171851 h 1226305"/>
                <a:gd name="connsiteX50" fmla="*/ 863298 w 1371600"/>
                <a:gd name="connsiteY50" fmla="*/ 20893 h 1226305"/>
                <a:gd name="connsiteX51" fmla="*/ 876317 w 1371600"/>
                <a:gd name="connsiteY51" fmla="*/ 201922 h 1226305"/>
                <a:gd name="connsiteX52" fmla="*/ 1028700 w 1371600"/>
                <a:gd name="connsiteY52" fmla="*/ 82147 h 1226305"/>
                <a:gd name="connsiteX53" fmla="*/ 988871 w 1371600"/>
                <a:gd name="connsiteY53" fmla="*/ 260023 h 1226305"/>
                <a:gd name="connsiteX54" fmla="*/ 1170734 w 1371600"/>
                <a:gd name="connsiteY54" fmla="*/ 179588 h 1226305"/>
                <a:gd name="connsiteX55" fmla="*/ 1080769 w 1371600"/>
                <a:gd name="connsiteY55" fmla="*/ 342186 h 1226305"/>
                <a:gd name="connsiteX56" fmla="*/ 1279720 w 1371600"/>
                <a:gd name="connsiteY56" fmla="*/ 306576 h 1226305"/>
                <a:gd name="connsiteX57" fmla="*/ 1145753 w 1371600"/>
                <a:gd name="connsiteY57" fmla="*/ 442817 h 1226305"/>
                <a:gd name="connsiteX58" fmla="*/ 1348232 w 1371600"/>
                <a:gd name="connsiteY58" fmla="*/ 454457 h 1226305"/>
                <a:gd name="connsiteX59" fmla="*/ 1179388 w 1371600"/>
                <a:gd name="connsiteY59" fmla="*/ 555052 h 1226305"/>
                <a:gd name="connsiteX60" fmla="*/ 1371600 w 1371600"/>
                <a:gd name="connsiteY60" fmla="*/ 613153 h 1226305"/>
                <a:gd name="connsiteX61" fmla="*/ 1179388 w 1371600"/>
                <a:gd name="connsiteY61" fmla="*/ 671253 h 1226305"/>
                <a:gd name="connsiteX62" fmla="*/ 1348232 w 1371600"/>
                <a:gd name="connsiteY62" fmla="*/ 771848 h 1226305"/>
                <a:gd name="connsiteX63" fmla="*/ 1145753 w 1371600"/>
                <a:gd name="connsiteY63" fmla="*/ 783488 h 1226305"/>
                <a:gd name="connsiteX64" fmla="*/ 1279720 w 1371600"/>
                <a:gd name="connsiteY64" fmla="*/ 919729 h 1226305"/>
                <a:gd name="connsiteX65" fmla="*/ 1080769 w 1371600"/>
                <a:gd name="connsiteY65" fmla="*/ 884119 h 1226305"/>
                <a:gd name="connsiteX66" fmla="*/ 1170734 w 1371600"/>
                <a:gd name="connsiteY66" fmla="*/ 1046717 h 1226305"/>
                <a:gd name="connsiteX67" fmla="*/ 988871 w 1371600"/>
                <a:gd name="connsiteY67" fmla="*/ 966282 h 1226305"/>
                <a:gd name="connsiteX68" fmla="*/ 1028700 w 1371600"/>
                <a:gd name="connsiteY68" fmla="*/ 1144158 h 1226305"/>
                <a:gd name="connsiteX69" fmla="*/ 876317 w 1371600"/>
                <a:gd name="connsiteY69" fmla="*/ 1024383 h 1226305"/>
                <a:gd name="connsiteX70" fmla="*/ 863298 w 1371600"/>
                <a:gd name="connsiteY70" fmla="*/ 1205412 h 1226305"/>
                <a:gd name="connsiteX71" fmla="*/ 750784 w 1371600"/>
                <a:gd name="connsiteY71" fmla="*/ 1054454 h 1226305"/>
                <a:gd name="connsiteX72" fmla="*/ 685800 w 1371600"/>
                <a:gd name="connsiteY72" fmla="*/ 1226305 h 1226305"/>
                <a:gd name="connsiteX73" fmla="*/ 620816 w 1371600"/>
                <a:gd name="connsiteY73" fmla="*/ 1054454 h 1226305"/>
                <a:gd name="connsiteX74" fmla="*/ 508302 w 1371600"/>
                <a:gd name="connsiteY74" fmla="*/ 1205412 h 1226305"/>
                <a:gd name="connsiteX75" fmla="*/ 495283 w 1371600"/>
                <a:gd name="connsiteY75" fmla="*/ 1024383 h 1226305"/>
                <a:gd name="connsiteX76" fmla="*/ 342900 w 1371600"/>
                <a:gd name="connsiteY76" fmla="*/ 1144158 h 1226305"/>
                <a:gd name="connsiteX77" fmla="*/ 382729 w 1371600"/>
                <a:gd name="connsiteY77" fmla="*/ 966282 h 1226305"/>
                <a:gd name="connsiteX78" fmla="*/ 200866 w 1371600"/>
                <a:gd name="connsiteY78" fmla="*/ 1046717 h 1226305"/>
                <a:gd name="connsiteX79" fmla="*/ 290831 w 1371600"/>
                <a:gd name="connsiteY79" fmla="*/ 884119 h 1226305"/>
                <a:gd name="connsiteX80" fmla="*/ 91880 w 1371600"/>
                <a:gd name="connsiteY80" fmla="*/ 919729 h 1226305"/>
                <a:gd name="connsiteX81" fmla="*/ 225847 w 1371600"/>
                <a:gd name="connsiteY81" fmla="*/ 783488 h 1226305"/>
                <a:gd name="connsiteX82" fmla="*/ 23368 w 1371600"/>
                <a:gd name="connsiteY82" fmla="*/ 771848 h 1226305"/>
                <a:gd name="connsiteX83" fmla="*/ 192212 w 1371600"/>
                <a:gd name="connsiteY83" fmla="*/ 671253 h 1226305"/>
                <a:gd name="connsiteX84" fmla="*/ 0 w 1371600"/>
                <a:gd name="connsiteY84" fmla="*/ 613153 h 1226305"/>
                <a:gd name="connsiteX85" fmla="*/ 192212 w 1371600"/>
                <a:gd name="connsiteY85" fmla="*/ 555052 h 1226305"/>
                <a:gd name="connsiteX86" fmla="*/ 23368 w 1371600"/>
                <a:gd name="connsiteY86" fmla="*/ 454457 h 1226305"/>
                <a:gd name="connsiteX87" fmla="*/ 225847 w 1371600"/>
                <a:gd name="connsiteY87" fmla="*/ 442817 h 1226305"/>
                <a:gd name="connsiteX88" fmla="*/ 91880 w 1371600"/>
                <a:gd name="connsiteY88" fmla="*/ 306576 h 1226305"/>
                <a:gd name="connsiteX89" fmla="*/ 290831 w 1371600"/>
                <a:gd name="connsiteY89" fmla="*/ 342186 h 1226305"/>
                <a:gd name="connsiteX90" fmla="*/ 200866 w 1371600"/>
                <a:gd name="connsiteY90" fmla="*/ 179588 h 1226305"/>
                <a:gd name="connsiteX91" fmla="*/ 382729 w 1371600"/>
                <a:gd name="connsiteY91" fmla="*/ 260023 h 1226305"/>
                <a:gd name="connsiteX92" fmla="*/ 342900 w 1371600"/>
                <a:gd name="connsiteY92" fmla="*/ 82147 h 1226305"/>
                <a:gd name="connsiteX93" fmla="*/ 495283 w 1371600"/>
                <a:gd name="connsiteY93" fmla="*/ 201922 h 1226305"/>
                <a:gd name="connsiteX94" fmla="*/ 508302 w 1371600"/>
                <a:gd name="connsiteY94" fmla="*/ 20893 h 1226305"/>
                <a:gd name="connsiteX95" fmla="*/ 620816 w 1371600"/>
                <a:gd name="connsiteY95" fmla="*/ 171851 h 12263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1371600" h="1226305">
                  <a:moveTo>
                    <a:pt x="701697" y="227769"/>
                  </a:moveTo>
                  <a:lnTo>
                    <a:pt x="687802" y="528625"/>
                  </a:lnTo>
                  <a:lnTo>
                    <a:pt x="587288" y="241236"/>
                  </a:lnTo>
                  <a:lnTo>
                    <a:pt x="660960" y="535055"/>
                  </a:lnTo>
                  <a:lnTo>
                    <a:pt x="480676" y="280718"/>
                  </a:lnTo>
                  <a:lnTo>
                    <a:pt x="636893" y="547478"/>
                  </a:lnTo>
                  <a:lnTo>
                    <a:pt x="389125" y="343525"/>
                  </a:lnTo>
                  <a:lnTo>
                    <a:pt x="617243" y="565047"/>
                  </a:lnTo>
                  <a:lnTo>
                    <a:pt x="318877" y="425378"/>
                  </a:lnTo>
                  <a:lnTo>
                    <a:pt x="603347" y="586564"/>
                  </a:lnTo>
                  <a:lnTo>
                    <a:pt x="274716" y="520696"/>
                  </a:lnTo>
                  <a:lnTo>
                    <a:pt x="596155" y="610563"/>
                  </a:lnTo>
                  <a:lnTo>
                    <a:pt x="259654" y="622986"/>
                  </a:lnTo>
                  <a:lnTo>
                    <a:pt x="596155" y="635409"/>
                  </a:lnTo>
                  <a:lnTo>
                    <a:pt x="274716" y="725276"/>
                  </a:lnTo>
                  <a:lnTo>
                    <a:pt x="603347" y="659408"/>
                  </a:lnTo>
                  <a:lnTo>
                    <a:pt x="318877" y="820595"/>
                  </a:lnTo>
                  <a:lnTo>
                    <a:pt x="617243" y="680925"/>
                  </a:lnTo>
                  <a:lnTo>
                    <a:pt x="389125" y="902447"/>
                  </a:lnTo>
                  <a:lnTo>
                    <a:pt x="636893" y="698494"/>
                  </a:lnTo>
                  <a:lnTo>
                    <a:pt x="480676" y="965254"/>
                  </a:lnTo>
                  <a:lnTo>
                    <a:pt x="660960" y="710917"/>
                  </a:lnTo>
                  <a:lnTo>
                    <a:pt x="587288" y="1004736"/>
                  </a:lnTo>
                  <a:lnTo>
                    <a:pt x="687802" y="717347"/>
                  </a:lnTo>
                  <a:lnTo>
                    <a:pt x="701697" y="1018203"/>
                  </a:lnTo>
                  <a:lnTo>
                    <a:pt x="715592" y="717347"/>
                  </a:lnTo>
                  <a:lnTo>
                    <a:pt x="816106" y="1004736"/>
                  </a:lnTo>
                  <a:lnTo>
                    <a:pt x="742434" y="710917"/>
                  </a:lnTo>
                  <a:lnTo>
                    <a:pt x="922719" y="965254"/>
                  </a:lnTo>
                  <a:lnTo>
                    <a:pt x="766501" y="698494"/>
                  </a:lnTo>
                  <a:lnTo>
                    <a:pt x="1014269" y="902447"/>
                  </a:lnTo>
                  <a:lnTo>
                    <a:pt x="786151" y="680925"/>
                  </a:lnTo>
                  <a:lnTo>
                    <a:pt x="1084517" y="820595"/>
                  </a:lnTo>
                  <a:lnTo>
                    <a:pt x="800047" y="659408"/>
                  </a:lnTo>
                  <a:lnTo>
                    <a:pt x="1128678" y="725276"/>
                  </a:lnTo>
                  <a:lnTo>
                    <a:pt x="807239" y="635409"/>
                  </a:lnTo>
                  <a:lnTo>
                    <a:pt x="1143740" y="622986"/>
                  </a:lnTo>
                  <a:lnTo>
                    <a:pt x="807239" y="610563"/>
                  </a:lnTo>
                  <a:lnTo>
                    <a:pt x="1128678" y="520696"/>
                  </a:lnTo>
                  <a:lnTo>
                    <a:pt x="800047" y="586564"/>
                  </a:lnTo>
                  <a:lnTo>
                    <a:pt x="1084517" y="425378"/>
                  </a:lnTo>
                  <a:lnTo>
                    <a:pt x="786151" y="565047"/>
                  </a:lnTo>
                  <a:lnTo>
                    <a:pt x="1014269" y="343525"/>
                  </a:lnTo>
                  <a:lnTo>
                    <a:pt x="766501" y="547478"/>
                  </a:lnTo>
                  <a:lnTo>
                    <a:pt x="922719" y="280718"/>
                  </a:lnTo>
                  <a:lnTo>
                    <a:pt x="742434" y="535055"/>
                  </a:lnTo>
                  <a:lnTo>
                    <a:pt x="816106" y="241236"/>
                  </a:lnTo>
                  <a:lnTo>
                    <a:pt x="715592" y="528625"/>
                  </a:lnTo>
                  <a:close/>
                  <a:moveTo>
                    <a:pt x="685800" y="0"/>
                  </a:moveTo>
                  <a:lnTo>
                    <a:pt x="750784" y="171851"/>
                  </a:lnTo>
                  <a:lnTo>
                    <a:pt x="863298" y="20893"/>
                  </a:lnTo>
                  <a:lnTo>
                    <a:pt x="876317" y="201922"/>
                  </a:lnTo>
                  <a:lnTo>
                    <a:pt x="1028700" y="82147"/>
                  </a:lnTo>
                  <a:lnTo>
                    <a:pt x="988871" y="260023"/>
                  </a:lnTo>
                  <a:lnTo>
                    <a:pt x="1170734" y="179588"/>
                  </a:lnTo>
                  <a:lnTo>
                    <a:pt x="1080769" y="342186"/>
                  </a:lnTo>
                  <a:lnTo>
                    <a:pt x="1279720" y="306576"/>
                  </a:lnTo>
                  <a:lnTo>
                    <a:pt x="1145753" y="442817"/>
                  </a:lnTo>
                  <a:lnTo>
                    <a:pt x="1348232" y="454457"/>
                  </a:lnTo>
                  <a:lnTo>
                    <a:pt x="1179388" y="555052"/>
                  </a:lnTo>
                  <a:lnTo>
                    <a:pt x="1371600" y="613153"/>
                  </a:lnTo>
                  <a:lnTo>
                    <a:pt x="1179388" y="671253"/>
                  </a:lnTo>
                  <a:lnTo>
                    <a:pt x="1348232" y="771848"/>
                  </a:lnTo>
                  <a:lnTo>
                    <a:pt x="1145753" y="783488"/>
                  </a:lnTo>
                  <a:lnTo>
                    <a:pt x="1279720" y="919729"/>
                  </a:lnTo>
                  <a:lnTo>
                    <a:pt x="1080769" y="884119"/>
                  </a:lnTo>
                  <a:lnTo>
                    <a:pt x="1170734" y="1046717"/>
                  </a:lnTo>
                  <a:lnTo>
                    <a:pt x="988871" y="966282"/>
                  </a:lnTo>
                  <a:lnTo>
                    <a:pt x="1028700" y="1144158"/>
                  </a:lnTo>
                  <a:lnTo>
                    <a:pt x="876317" y="1024383"/>
                  </a:lnTo>
                  <a:lnTo>
                    <a:pt x="863298" y="1205412"/>
                  </a:lnTo>
                  <a:lnTo>
                    <a:pt x="750784" y="1054454"/>
                  </a:lnTo>
                  <a:lnTo>
                    <a:pt x="685800" y="1226305"/>
                  </a:lnTo>
                  <a:lnTo>
                    <a:pt x="620816" y="1054454"/>
                  </a:lnTo>
                  <a:lnTo>
                    <a:pt x="508302" y="1205412"/>
                  </a:lnTo>
                  <a:lnTo>
                    <a:pt x="495283" y="1024383"/>
                  </a:lnTo>
                  <a:lnTo>
                    <a:pt x="342900" y="1144158"/>
                  </a:lnTo>
                  <a:lnTo>
                    <a:pt x="382729" y="966282"/>
                  </a:lnTo>
                  <a:lnTo>
                    <a:pt x="200866" y="1046717"/>
                  </a:lnTo>
                  <a:lnTo>
                    <a:pt x="290831" y="884119"/>
                  </a:lnTo>
                  <a:lnTo>
                    <a:pt x="91880" y="919729"/>
                  </a:lnTo>
                  <a:lnTo>
                    <a:pt x="225847" y="783488"/>
                  </a:lnTo>
                  <a:lnTo>
                    <a:pt x="23368" y="771848"/>
                  </a:lnTo>
                  <a:lnTo>
                    <a:pt x="192212" y="671253"/>
                  </a:lnTo>
                  <a:lnTo>
                    <a:pt x="0" y="613153"/>
                  </a:lnTo>
                  <a:lnTo>
                    <a:pt x="192212" y="555052"/>
                  </a:lnTo>
                  <a:lnTo>
                    <a:pt x="23368" y="454457"/>
                  </a:lnTo>
                  <a:lnTo>
                    <a:pt x="225847" y="442817"/>
                  </a:lnTo>
                  <a:lnTo>
                    <a:pt x="91880" y="306576"/>
                  </a:lnTo>
                  <a:lnTo>
                    <a:pt x="290831" y="342186"/>
                  </a:lnTo>
                  <a:lnTo>
                    <a:pt x="200866" y="179588"/>
                  </a:lnTo>
                  <a:lnTo>
                    <a:pt x="382729" y="260023"/>
                  </a:lnTo>
                  <a:lnTo>
                    <a:pt x="342900" y="82147"/>
                  </a:lnTo>
                  <a:lnTo>
                    <a:pt x="495283" y="201922"/>
                  </a:lnTo>
                  <a:lnTo>
                    <a:pt x="508302" y="20893"/>
                  </a:lnTo>
                  <a:lnTo>
                    <a:pt x="620816" y="17185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15" name="三十二角星 114"/>
            <p:cNvSpPr/>
            <p:nvPr/>
          </p:nvSpPr>
          <p:spPr>
            <a:xfrm>
              <a:off x="2928973" y="2080065"/>
              <a:ext cx="160743" cy="145417"/>
            </a:xfrm>
            <a:prstGeom prst="star32">
              <a:avLst>
                <a:gd name="adj" fmla="val 30199"/>
              </a:avLst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>
            <a:grpSpLocks noChangeAspect="1"/>
          </p:cNvGrpSpPr>
          <p:nvPr/>
        </p:nvGrpSpPr>
        <p:grpSpPr>
          <a:xfrm>
            <a:off x="5919694" y="673506"/>
            <a:ext cx="5354016" cy="5929948"/>
            <a:chOff x="5210488" y="429086"/>
            <a:chExt cx="6700443" cy="7421207"/>
          </a:xfrm>
        </p:grpSpPr>
        <p:sp>
          <p:nvSpPr>
            <p:cNvPr id="70" name="椭圆 69"/>
            <p:cNvSpPr/>
            <p:nvPr/>
          </p:nvSpPr>
          <p:spPr>
            <a:xfrm>
              <a:off x="5232263" y="5401544"/>
              <a:ext cx="945996" cy="92140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5210488" y="429086"/>
              <a:ext cx="6700443" cy="7421207"/>
              <a:chOff x="5210488" y="429086"/>
              <a:chExt cx="6700443" cy="7421207"/>
            </a:xfrm>
          </p:grpSpPr>
          <p:grpSp>
            <p:nvGrpSpPr>
              <p:cNvPr id="14" name="组合 13"/>
              <p:cNvGrpSpPr/>
              <p:nvPr/>
            </p:nvGrpSpPr>
            <p:grpSpPr>
              <a:xfrm>
                <a:off x="5210488" y="429086"/>
                <a:ext cx="6700443" cy="5000681"/>
                <a:chOff x="5193785" y="1731645"/>
                <a:chExt cx="6700443" cy="5000681"/>
              </a:xfrm>
            </p:grpSpPr>
            <p:grpSp>
              <p:nvGrpSpPr>
                <p:cNvPr id="42" name="组合 41"/>
                <p:cNvGrpSpPr/>
                <p:nvPr/>
              </p:nvGrpSpPr>
              <p:grpSpPr>
                <a:xfrm>
                  <a:off x="5193785" y="1731645"/>
                  <a:ext cx="945996" cy="921408"/>
                  <a:chOff x="1756242" y="4465560"/>
                  <a:chExt cx="2227007" cy="2227007"/>
                </a:xfrm>
                <a:solidFill>
                  <a:srgbClr val="EA5326"/>
                </a:solidFill>
              </p:grpSpPr>
              <p:sp>
                <p:nvSpPr>
                  <p:cNvPr id="43" name="椭圆 42"/>
                  <p:cNvSpPr/>
                  <p:nvPr/>
                </p:nvSpPr>
                <p:spPr>
                  <a:xfrm>
                    <a:off x="1756242" y="4465560"/>
                    <a:ext cx="2227007" cy="2227007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44" name="矩形 43"/>
                  <p:cNvSpPr/>
                  <p:nvPr/>
                </p:nvSpPr>
                <p:spPr>
                  <a:xfrm>
                    <a:off x="2350641" y="4667068"/>
                    <a:ext cx="1495034" cy="176881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lvl="0"/>
                    <a:r>
                      <a:rPr lang="en-US" altLang="zh-CN" sz="3200" b="1" dirty="0" smtClean="0">
                        <a:solidFill>
                          <a:schemeClr val="bg1"/>
                        </a:solidFill>
                        <a:ea typeface="Gulim" panose="020B0600000101010101" pitchFamily="34" charset="-127"/>
                      </a:rPr>
                      <a:t>1</a:t>
                    </a:r>
                    <a:endParaRPr lang="zh-CN" altLang="en-US" sz="3200" b="1" dirty="0">
                      <a:solidFill>
                        <a:schemeClr val="bg1"/>
                      </a:solidFill>
                      <a:ea typeface="Gulim" panose="020B0600000101010101" pitchFamily="34" charset="-127"/>
                    </a:endParaRPr>
                  </a:p>
                </p:txBody>
              </p:sp>
            </p:grpSp>
            <p:grpSp>
              <p:nvGrpSpPr>
                <p:cNvPr id="51" name="组合 50"/>
                <p:cNvGrpSpPr/>
                <p:nvPr/>
              </p:nvGrpSpPr>
              <p:grpSpPr>
                <a:xfrm>
                  <a:off x="5216477" y="5509106"/>
                  <a:ext cx="945996" cy="921408"/>
                  <a:chOff x="1756242" y="4465560"/>
                  <a:chExt cx="2227007" cy="2227007"/>
                </a:xfrm>
              </p:grpSpPr>
              <p:sp>
                <p:nvSpPr>
                  <p:cNvPr id="52" name="椭圆 51"/>
                  <p:cNvSpPr/>
                  <p:nvPr/>
                </p:nvSpPr>
                <p:spPr>
                  <a:xfrm>
                    <a:off x="1756242" y="4465560"/>
                    <a:ext cx="2227007" cy="2227007"/>
                  </a:xfrm>
                  <a:prstGeom prst="ellipse">
                    <a:avLst/>
                  </a:prstGeom>
                  <a:solidFill>
                    <a:srgbClr val="00B0F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53" name="矩形 52"/>
                  <p:cNvSpPr/>
                  <p:nvPr/>
                </p:nvSpPr>
                <p:spPr>
                  <a:xfrm>
                    <a:off x="2350641" y="4667068"/>
                    <a:ext cx="1495034" cy="1768814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lvl="0"/>
                    <a:r>
                      <a:rPr lang="en-US" altLang="zh-CN" sz="3200" b="1" dirty="0" smtClean="0">
                        <a:solidFill>
                          <a:schemeClr val="bg1"/>
                        </a:solidFill>
                        <a:ea typeface="Gulim" panose="020B0600000101010101" pitchFamily="34" charset="-127"/>
                      </a:rPr>
                      <a:t>4</a:t>
                    </a:r>
                    <a:endParaRPr lang="zh-CN" altLang="en-US" sz="3200" b="1" dirty="0">
                      <a:solidFill>
                        <a:schemeClr val="bg1"/>
                      </a:solidFill>
                      <a:ea typeface="Gulim" panose="020B0600000101010101" pitchFamily="34" charset="-127"/>
                    </a:endParaRPr>
                  </a:p>
                </p:txBody>
              </p:sp>
            </p:grpSp>
            <p:sp>
              <p:nvSpPr>
                <p:cNvPr id="54" name="矩形 53"/>
                <p:cNvSpPr/>
                <p:nvPr/>
              </p:nvSpPr>
              <p:spPr>
                <a:xfrm>
                  <a:off x="6214975" y="1880595"/>
                  <a:ext cx="5634784" cy="10399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chemeClr val="bg1"/>
                      </a:solidFill>
                      <a:ea typeface="Gulim" panose="020B0600000101010101" pitchFamily="34" charset="-127"/>
                    </a:rPr>
                    <a:t>商业</a:t>
                  </a:r>
                  <a:r>
                    <a:rPr lang="zh-CN" altLang="en-US" sz="2400" dirty="0" smtClean="0">
                      <a:solidFill>
                        <a:schemeClr val="bg1"/>
                      </a:solidFill>
                      <a:ea typeface="Gulim" panose="020B0600000101010101" pitchFamily="34" charset="-127"/>
                    </a:rPr>
                    <a:t>理解 </a:t>
                  </a:r>
                  <a:r>
                    <a:rPr lang="en-US" altLang="zh-CN" sz="2400" dirty="0">
                      <a:solidFill>
                        <a:schemeClr val="bg1"/>
                      </a:solidFill>
                      <a:ea typeface="Gulim" panose="020B0600000101010101" pitchFamily="34" charset="-127"/>
                    </a:rPr>
                    <a:t>(business understanding)</a:t>
                  </a:r>
                  <a:endParaRPr lang="zh-CN" altLang="en-US" sz="2400" dirty="0">
                    <a:solidFill>
                      <a:schemeClr val="bg1"/>
                    </a:solidFill>
                    <a:ea typeface="Gulim" panose="020B0600000101010101" pitchFamily="34" charset="-127"/>
                  </a:endParaRPr>
                </a:p>
                <a:p>
                  <a:pPr lvl="0"/>
                  <a:endParaRPr lang="zh-CN" altLang="en-US" sz="2400" dirty="0">
                    <a:solidFill>
                      <a:schemeClr val="bg1"/>
                    </a:solidFill>
                    <a:ea typeface="Gulim" panose="020B0600000101010101" pitchFamily="34" charset="-127"/>
                  </a:endParaRPr>
                </a:p>
              </p:txBody>
            </p:sp>
            <p:sp>
              <p:nvSpPr>
                <p:cNvPr id="56" name="矩形 55"/>
                <p:cNvSpPr/>
                <p:nvPr/>
              </p:nvSpPr>
              <p:spPr>
                <a:xfrm>
                  <a:off x="6214976" y="2179551"/>
                  <a:ext cx="5657476" cy="57776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:endParaRPr lang="zh-CN" altLang="en-US" sz="2400" dirty="0">
                    <a:solidFill>
                      <a:schemeClr val="bg1"/>
                    </a:solidFill>
                    <a:ea typeface="Gulim" panose="020B0600000101010101" pitchFamily="34" charset="-127"/>
                  </a:endParaRPr>
                </a:p>
              </p:txBody>
            </p:sp>
            <p:sp>
              <p:nvSpPr>
                <p:cNvPr id="57" name="矩形 56"/>
                <p:cNvSpPr/>
                <p:nvPr/>
              </p:nvSpPr>
              <p:spPr>
                <a:xfrm>
                  <a:off x="6214976" y="3151448"/>
                  <a:ext cx="5679250" cy="10399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chemeClr val="bg1"/>
                      </a:solidFill>
                      <a:ea typeface="Gulim" panose="020B0600000101010101" pitchFamily="34" charset="-127"/>
                    </a:rPr>
                    <a:t>数据</a:t>
                  </a:r>
                  <a:r>
                    <a:rPr lang="zh-CN" altLang="en-US" sz="2400" dirty="0" smtClean="0">
                      <a:solidFill>
                        <a:schemeClr val="bg1"/>
                      </a:solidFill>
                      <a:ea typeface="Gulim" panose="020B0600000101010101" pitchFamily="34" charset="-127"/>
                    </a:rPr>
                    <a:t>理解 </a:t>
                  </a:r>
                  <a:r>
                    <a:rPr lang="en-US" altLang="zh-CN" sz="2400" dirty="0">
                      <a:solidFill>
                        <a:schemeClr val="bg1"/>
                      </a:solidFill>
                      <a:ea typeface="Gulim" panose="020B0600000101010101" pitchFamily="34" charset="-127"/>
                    </a:rPr>
                    <a:t>(data understanding)</a:t>
                  </a:r>
                  <a:endParaRPr lang="zh-CN" altLang="en-US" sz="2400" dirty="0">
                    <a:solidFill>
                      <a:schemeClr val="bg1"/>
                    </a:solidFill>
                    <a:ea typeface="Gulim" panose="020B0600000101010101" pitchFamily="34" charset="-127"/>
                  </a:endParaRPr>
                </a:p>
                <a:p>
                  <a:pPr lvl="0"/>
                  <a:endParaRPr lang="zh-CN" altLang="en-US" sz="2400" dirty="0">
                    <a:solidFill>
                      <a:schemeClr val="bg1"/>
                    </a:solidFill>
                    <a:ea typeface="Gulim" panose="020B0600000101010101" pitchFamily="34" charset="-127"/>
                  </a:endParaRPr>
                </a:p>
              </p:txBody>
            </p:sp>
            <p:sp>
              <p:nvSpPr>
                <p:cNvPr id="58" name="矩形 57"/>
                <p:cNvSpPr/>
                <p:nvPr/>
              </p:nvSpPr>
              <p:spPr>
                <a:xfrm>
                  <a:off x="6214976" y="3450402"/>
                  <a:ext cx="5657476" cy="57776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:endParaRPr lang="zh-CN" altLang="en-US" sz="2400" dirty="0">
                    <a:solidFill>
                      <a:schemeClr val="bg1"/>
                    </a:solidFill>
                    <a:ea typeface="Gulim" panose="020B0600000101010101" pitchFamily="34" charset="-127"/>
                  </a:endParaRPr>
                </a:p>
              </p:txBody>
            </p:sp>
            <p:sp>
              <p:nvSpPr>
                <p:cNvPr id="59" name="矩形 58"/>
                <p:cNvSpPr/>
                <p:nvPr/>
              </p:nvSpPr>
              <p:spPr>
                <a:xfrm>
                  <a:off x="6192284" y="4433039"/>
                  <a:ext cx="5701944" cy="10399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chemeClr val="bg1"/>
                      </a:solidFill>
                      <a:ea typeface="Gulim" panose="020B0600000101010101" pitchFamily="34" charset="-127"/>
                    </a:rPr>
                    <a:t>数据</a:t>
                  </a:r>
                  <a:r>
                    <a:rPr lang="zh-CN" altLang="en-US" sz="2400" dirty="0" smtClean="0">
                      <a:solidFill>
                        <a:schemeClr val="bg1"/>
                      </a:solidFill>
                      <a:ea typeface="Gulim" panose="020B0600000101010101" pitchFamily="34" charset="-127"/>
                    </a:rPr>
                    <a:t>准备 </a:t>
                  </a:r>
                  <a:r>
                    <a:rPr lang="en-US" altLang="zh-CN" sz="2400" dirty="0">
                      <a:solidFill>
                        <a:schemeClr val="bg1"/>
                      </a:solidFill>
                      <a:ea typeface="Gulim" panose="020B0600000101010101" pitchFamily="34" charset="-127"/>
                    </a:rPr>
                    <a:t>(data preparation)</a:t>
                  </a:r>
                  <a:endParaRPr lang="zh-CN" altLang="en-US" sz="2400" dirty="0">
                    <a:solidFill>
                      <a:schemeClr val="bg1"/>
                    </a:solidFill>
                    <a:ea typeface="Gulim" panose="020B0600000101010101" pitchFamily="34" charset="-127"/>
                  </a:endParaRPr>
                </a:p>
                <a:p>
                  <a:pPr lvl="0"/>
                  <a:endParaRPr lang="zh-CN" altLang="en-US" sz="2400" dirty="0">
                    <a:solidFill>
                      <a:schemeClr val="bg1"/>
                    </a:solidFill>
                    <a:ea typeface="Gulim" panose="020B0600000101010101" pitchFamily="34" charset="-127"/>
                  </a:endParaRPr>
                </a:p>
              </p:txBody>
            </p:sp>
            <p:sp>
              <p:nvSpPr>
                <p:cNvPr id="60" name="矩形 59"/>
                <p:cNvSpPr/>
                <p:nvPr/>
              </p:nvSpPr>
              <p:spPr>
                <a:xfrm>
                  <a:off x="6192284" y="4731996"/>
                  <a:ext cx="5657476" cy="57776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:endParaRPr lang="zh-CN" altLang="en-US" sz="2400" dirty="0">
                    <a:solidFill>
                      <a:schemeClr val="bg1"/>
                    </a:solidFill>
                    <a:ea typeface="Gulim" panose="020B0600000101010101" pitchFamily="34" charset="-127"/>
                  </a:endParaRPr>
                </a:p>
              </p:txBody>
            </p:sp>
            <p:sp>
              <p:nvSpPr>
                <p:cNvPr id="61" name="矩形 60"/>
                <p:cNvSpPr/>
                <p:nvPr/>
              </p:nvSpPr>
              <p:spPr>
                <a:xfrm>
                  <a:off x="6214976" y="5692351"/>
                  <a:ext cx="5634783" cy="103997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zh-CN" altLang="en-US" sz="2400" dirty="0" smtClean="0">
                      <a:solidFill>
                        <a:schemeClr val="bg1"/>
                      </a:solidFill>
                      <a:ea typeface="Gulim" panose="020B0600000101010101" pitchFamily="34" charset="-127"/>
                    </a:rPr>
                    <a:t>建模 </a:t>
                  </a:r>
                  <a:r>
                    <a:rPr lang="en-US" altLang="zh-CN" sz="2400" dirty="0">
                      <a:solidFill>
                        <a:schemeClr val="bg1"/>
                      </a:solidFill>
                      <a:ea typeface="Gulim" panose="020B0600000101010101" pitchFamily="34" charset="-127"/>
                    </a:rPr>
                    <a:t>(modeling)</a:t>
                  </a:r>
                  <a:endParaRPr lang="zh-CN" altLang="en-US" sz="2400" dirty="0">
                    <a:solidFill>
                      <a:schemeClr val="bg1"/>
                    </a:solidFill>
                    <a:ea typeface="Gulim" panose="020B0600000101010101" pitchFamily="34" charset="-127"/>
                  </a:endParaRPr>
                </a:p>
                <a:p>
                  <a:pPr lvl="0"/>
                  <a:endParaRPr lang="zh-CN" altLang="en-US" sz="2400" dirty="0">
                    <a:solidFill>
                      <a:schemeClr val="bg1"/>
                    </a:solidFill>
                    <a:ea typeface="Gulim" panose="020B0600000101010101" pitchFamily="34" charset="-127"/>
                  </a:endParaRPr>
                </a:p>
              </p:txBody>
            </p:sp>
            <p:sp>
              <p:nvSpPr>
                <p:cNvPr id="62" name="矩形 61"/>
                <p:cNvSpPr/>
                <p:nvPr/>
              </p:nvSpPr>
              <p:spPr>
                <a:xfrm>
                  <a:off x="6214976" y="5991307"/>
                  <a:ext cx="5657476" cy="577764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/>
                  <a:endParaRPr lang="zh-CN" altLang="en-US" sz="2400" dirty="0">
                    <a:solidFill>
                      <a:schemeClr val="bg1"/>
                    </a:solidFill>
                    <a:ea typeface="Gulim" panose="020B0600000101010101" pitchFamily="34" charset="-127"/>
                  </a:endParaRPr>
                </a:p>
              </p:txBody>
            </p:sp>
            <p:grpSp>
              <p:nvGrpSpPr>
                <p:cNvPr id="116" name="组合 115"/>
                <p:cNvGrpSpPr/>
                <p:nvPr/>
              </p:nvGrpSpPr>
              <p:grpSpPr>
                <a:xfrm>
                  <a:off x="5193785" y="3029744"/>
                  <a:ext cx="945996" cy="921408"/>
                  <a:chOff x="1756241" y="4465563"/>
                  <a:chExt cx="2227008" cy="2227007"/>
                </a:xfrm>
                <a:solidFill>
                  <a:srgbClr val="4BA93B"/>
                </a:solidFill>
              </p:grpSpPr>
              <p:sp>
                <p:nvSpPr>
                  <p:cNvPr id="117" name="椭圆 116"/>
                  <p:cNvSpPr/>
                  <p:nvPr/>
                </p:nvSpPr>
                <p:spPr>
                  <a:xfrm>
                    <a:off x="1756241" y="4465563"/>
                    <a:ext cx="2227008" cy="2227007"/>
                  </a:xfrm>
                  <a:prstGeom prst="ellipse">
                    <a:avLst/>
                  </a:prstGeom>
                  <a:grp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18" name="矩形 117"/>
                  <p:cNvSpPr/>
                  <p:nvPr/>
                </p:nvSpPr>
                <p:spPr>
                  <a:xfrm>
                    <a:off x="2350641" y="4560130"/>
                    <a:ext cx="1495035" cy="176881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lvl="0"/>
                    <a:r>
                      <a:rPr lang="en-US" altLang="zh-CN" sz="3200" b="1" dirty="0">
                        <a:solidFill>
                          <a:schemeClr val="bg1"/>
                        </a:solidFill>
                        <a:ea typeface="Gulim" panose="020B0600000101010101" pitchFamily="34" charset="-127"/>
                      </a:rPr>
                      <a:t>2</a:t>
                    </a:r>
                    <a:endParaRPr lang="zh-CN" altLang="en-US" sz="3200" b="1" dirty="0">
                      <a:solidFill>
                        <a:schemeClr val="bg1"/>
                      </a:solidFill>
                      <a:ea typeface="Gulim" panose="020B0600000101010101" pitchFamily="34" charset="-127"/>
                    </a:endParaRPr>
                  </a:p>
                </p:txBody>
              </p:sp>
            </p:grpSp>
            <p:grpSp>
              <p:nvGrpSpPr>
                <p:cNvPr id="119" name="组合 118"/>
                <p:cNvGrpSpPr/>
                <p:nvPr/>
              </p:nvGrpSpPr>
              <p:grpSpPr>
                <a:xfrm>
                  <a:off x="5193785" y="4283578"/>
                  <a:ext cx="945996" cy="921408"/>
                  <a:chOff x="1756242" y="4465560"/>
                  <a:chExt cx="2227007" cy="2227007"/>
                </a:xfrm>
                <a:solidFill>
                  <a:srgbClr val="EA5326"/>
                </a:solidFill>
              </p:grpSpPr>
              <p:sp>
                <p:nvSpPr>
                  <p:cNvPr id="120" name="椭圆 119"/>
                  <p:cNvSpPr/>
                  <p:nvPr/>
                </p:nvSpPr>
                <p:spPr>
                  <a:xfrm>
                    <a:off x="1756242" y="4465560"/>
                    <a:ext cx="2227007" cy="2227007"/>
                  </a:xfrm>
                  <a:prstGeom prst="ellipse">
                    <a:avLst/>
                  </a:prstGeom>
                  <a:solidFill>
                    <a:srgbClr val="1B8AB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21" name="矩形 120"/>
                  <p:cNvSpPr/>
                  <p:nvPr/>
                </p:nvSpPr>
                <p:spPr>
                  <a:xfrm>
                    <a:off x="2350641" y="4667068"/>
                    <a:ext cx="1495034" cy="1768814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lvl="0"/>
                    <a:r>
                      <a:rPr lang="en-US" altLang="zh-CN" sz="3200" b="1" dirty="0" smtClean="0">
                        <a:solidFill>
                          <a:schemeClr val="bg1"/>
                        </a:solidFill>
                        <a:ea typeface="Gulim" panose="020B0600000101010101" pitchFamily="34" charset="-127"/>
                      </a:rPr>
                      <a:t>3</a:t>
                    </a:r>
                    <a:endParaRPr lang="zh-CN" altLang="en-US" sz="3200" b="1" dirty="0">
                      <a:solidFill>
                        <a:schemeClr val="bg1"/>
                      </a:solidFill>
                      <a:ea typeface="Gulim" panose="020B0600000101010101" pitchFamily="34" charset="-127"/>
                    </a:endParaRPr>
                  </a:p>
                </p:txBody>
              </p:sp>
            </p:grpSp>
          </p:grpSp>
          <p:sp>
            <p:nvSpPr>
              <p:cNvPr id="63" name="椭圆 62"/>
              <p:cNvSpPr/>
              <p:nvPr/>
            </p:nvSpPr>
            <p:spPr>
              <a:xfrm>
                <a:off x="5254955" y="6627072"/>
                <a:ext cx="945996" cy="921408"/>
              </a:xfrm>
              <a:prstGeom prst="ellipse">
                <a:avLst/>
              </a:prstGeom>
              <a:solidFill>
                <a:srgbClr val="FFFF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4" name="矩形 63"/>
              <p:cNvSpPr/>
              <p:nvPr/>
            </p:nvSpPr>
            <p:spPr>
              <a:xfrm>
                <a:off x="5507445" y="6710444"/>
                <a:ext cx="635066" cy="73183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zh-CN" sz="3200" b="1" dirty="0" smtClean="0">
                    <a:solidFill>
                      <a:schemeClr val="bg1"/>
                    </a:solidFill>
                    <a:ea typeface="Gulim" panose="020B0600000101010101" pitchFamily="34" charset="-127"/>
                  </a:rPr>
                  <a:t>6</a:t>
                </a:r>
                <a:endParaRPr lang="zh-CN" altLang="en-US" sz="3200" b="1" dirty="0">
                  <a:solidFill>
                    <a:schemeClr val="bg1"/>
                  </a:solidFill>
                  <a:ea typeface="Gulim" panose="020B0600000101010101" pitchFamily="34" charset="-127"/>
                </a:endParaRPr>
              </a:p>
            </p:txBody>
          </p:sp>
          <p:sp>
            <p:nvSpPr>
              <p:cNvPr id="66" name="矩形 65"/>
              <p:cNvSpPr/>
              <p:nvPr/>
            </p:nvSpPr>
            <p:spPr>
              <a:xfrm>
                <a:off x="6230762" y="5551006"/>
                <a:ext cx="5680168" cy="10399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>
                    <a:solidFill>
                      <a:schemeClr val="bg1"/>
                    </a:solidFill>
                    <a:ea typeface="Gulim" panose="020B0600000101010101" pitchFamily="34" charset="-127"/>
                  </a:rPr>
                  <a:t>评估 </a:t>
                </a:r>
                <a:r>
                  <a:rPr lang="en-US" altLang="zh-CN" sz="2400" dirty="0">
                    <a:solidFill>
                      <a:schemeClr val="bg1"/>
                    </a:solidFill>
                    <a:ea typeface="Gulim" panose="020B0600000101010101" pitchFamily="34" charset="-127"/>
                  </a:rPr>
                  <a:t>(evaluation)</a:t>
                </a:r>
                <a:endParaRPr lang="zh-CN" altLang="en-US" sz="2400" dirty="0">
                  <a:solidFill>
                    <a:schemeClr val="bg1"/>
                  </a:solidFill>
                  <a:ea typeface="Gulim" panose="020B0600000101010101" pitchFamily="34" charset="-127"/>
                </a:endParaRPr>
              </a:p>
              <a:p>
                <a:pPr lvl="0"/>
                <a:endParaRPr lang="zh-CN" altLang="en-US" sz="2400" dirty="0">
                  <a:solidFill>
                    <a:schemeClr val="bg1"/>
                  </a:solidFill>
                  <a:ea typeface="Gulim" panose="020B0600000101010101" pitchFamily="34" charset="-127"/>
                </a:endParaRPr>
              </a:p>
            </p:txBody>
          </p:sp>
          <p:sp>
            <p:nvSpPr>
              <p:cNvPr id="67" name="矩形 66"/>
              <p:cNvSpPr/>
              <p:nvPr/>
            </p:nvSpPr>
            <p:spPr>
              <a:xfrm>
                <a:off x="6230762" y="5849962"/>
                <a:ext cx="5657476" cy="5777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endParaRPr lang="zh-CN" altLang="en-US" sz="2400" dirty="0">
                  <a:solidFill>
                    <a:schemeClr val="bg1"/>
                  </a:solidFill>
                  <a:ea typeface="Gulim" panose="020B0600000101010101" pitchFamily="34" charset="-127"/>
                </a:endParaRPr>
              </a:p>
            </p:txBody>
          </p:sp>
          <p:sp>
            <p:nvSpPr>
              <p:cNvPr id="68" name="矩形 67"/>
              <p:cNvSpPr/>
              <p:nvPr/>
            </p:nvSpPr>
            <p:spPr>
              <a:xfrm>
                <a:off x="6253454" y="6810318"/>
                <a:ext cx="5613008" cy="10399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 smtClean="0">
                    <a:solidFill>
                      <a:schemeClr val="bg1"/>
                    </a:solidFill>
                    <a:ea typeface="Gulim" panose="020B0600000101010101" pitchFamily="34" charset="-127"/>
                  </a:rPr>
                  <a:t>部署 </a:t>
                </a:r>
                <a:r>
                  <a:rPr lang="en-US" altLang="zh-CN" sz="2400" dirty="0">
                    <a:solidFill>
                      <a:schemeClr val="bg1"/>
                    </a:solidFill>
                    <a:ea typeface="Gulim" panose="020B0600000101010101" pitchFamily="34" charset="-127"/>
                  </a:rPr>
                  <a:t>(deployment)</a:t>
                </a:r>
                <a:endParaRPr lang="zh-CN" altLang="en-US" sz="2400" dirty="0">
                  <a:solidFill>
                    <a:schemeClr val="bg1"/>
                  </a:solidFill>
                  <a:ea typeface="Gulim" panose="020B0600000101010101" pitchFamily="34" charset="-127"/>
                </a:endParaRPr>
              </a:p>
              <a:p>
                <a:pPr lvl="0"/>
                <a:endParaRPr lang="zh-CN" altLang="en-US" sz="2400" dirty="0">
                  <a:solidFill>
                    <a:schemeClr val="bg1"/>
                  </a:solidFill>
                  <a:ea typeface="Gulim" panose="020B0600000101010101" pitchFamily="34" charset="-127"/>
                </a:endParaRPr>
              </a:p>
            </p:txBody>
          </p:sp>
          <p:sp>
            <p:nvSpPr>
              <p:cNvPr id="69" name="矩形 68"/>
              <p:cNvSpPr/>
              <p:nvPr/>
            </p:nvSpPr>
            <p:spPr>
              <a:xfrm>
                <a:off x="6253454" y="7109273"/>
                <a:ext cx="5657476" cy="57776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/>
                <a:endParaRPr lang="zh-CN" altLang="en-US" sz="2400" dirty="0">
                  <a:solidFill>
                    <a:schemeClr val="bg1"/>
                  </a:solidFill>
                  <a:ea typeface="Gulim" panose="020B0600000101010101" pitchFamily="34" charset="-127"/>
                </a:endParaRPr>
              </a:p>
            </p:txBody>
          </p:sp>
          <p:sp>
            <p:nvSpPr>
              <p:cNvPr id="71" name="矩形 70"/>
              <p:cNvSpPr/>
              <p:nvPr/>
            </p:nvSpPr>
            <p:spPr>
              <a:xfrm>
                <a:off x="5484754" y="5484916"/>
                <a:ext cx="635066" cy="7318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:r>
                  <a:rPr lang="en-US" altLang="zh-CN" sz="3200" b="1" dirty="0" smtClean="0">
                    <a:solidFill>
                      <a:schemeClr val="bg1"/>
                    </a:solidFill>
                    <a:ea typeface="Gulim" panose="020B0600000101010101" pitchFamily="34" charset="-127"/>
                  </a:rPr>
                  <a:t>5</a:t>
                </a:r>
                <a:endParaRPr lang="zh-CN" altLang="en-US" sz="3200" b="1" dirty="0">
                  <a:solidFill>
                    <a:schemeClr val="bg1"/>
                  </a:solidFill>
                  <a:ea typeface="Gulim" panose="020B0600000101010101" pitchFamily="34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8345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88" b="26188"/>
          <a:stretch/>
        </p:blipFill>
        <p:spPr>
          <a:xfrm>
            <a:off x="0" y="0"/>
            <a:ext cx="12192000" cy="6858000"/>
          </a:xfrm>
          <a:prstGeom prst="rtTriangle">
            <a:avLst/>
          </a:prstGeom>
          <a:effectLst>
            <a:reflection endPos="0" dist="50800" dir="5400000" sy="-100000" algn="bl" rotWithShape="0"/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88" b="26188"/>
          <a:stretch/>
        </p:blipFill>
        <p:spPr>
          <a:xfrm>
            <a:off x="17104" y="0"/>
            <a:ext cx="12192000" cy="6858000"/>
          </a:xfrm>
          <a:prstGeom prst="rtTriangle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9" name="矩形 8"/>
          <p:cNvSpPr/>
          <p:nvPr/>
        </p:nvSpPr>
        <p:spPr>
          <a:xfrm>
            <a:off x="1276958" y="5197344"/>
            <a:ext cx="74159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- </a:t>
            </a:r>
            <a:r>
              <a:rPr lang="zh-CN" altLang="en-US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数据</a:t>
            </a:r>
            <a:r>
              <a:rPr lang="zh-CN" altLang="en-US" sz="2400" dirty="0">
                <a:solidFill>
                  <a:schemeClr val="bg1"/>
                </a:solidFill>
                <a:ea typeface="Gulim" panose="020B0600000101010101" pitchFamily="34" charset="-127"/>
              </a:rPr>
              <a:t>准备 </a:t>
            </a:r>
            <a:r>
              <a:rPr lang="en-US" altLang="zh-CN" sz="2400" dirty="0">
                <a:solidFill>
                  <a:schemeClr val="bg1"/>
                </a:solidFill>
                <a:ea typeface="Gulim" panose="020B0600000101010101" pitchFamily="34" charset="-127"/>
              </a:rPr>
              <a:t>(data preparation)</a:t>
            </a:r>
          </a:p>
          <a:p>
            <a:r>
              <a:rPr lang="en-US" altLang="zh-CN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- </a:t>
            </a:r>
            <a:r>
              <a:rPr lang="zh-CN" altLang="en-US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建模</a:t>
            </a:r>
            <a:r>
              <a:rPr lang="zh-CN" altLang="en-US" sz="2400" dirty="0">
                <a:solidFill>
                  <a:schemeClr val="bg1"/>
                </a:solidFill>
                <a:ea typeface="Gulim" panose="020B0600000101010101" pitchFamily="34" charset="-127"/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  <a:ea typeface="Gulim" panose="020B0600000101010101" pitchFamily="34" charset="-127"/>
              </a:rPr>
              <a:t>modeling</a:t>
            </a:r>
            <a:r>
              <a:rPr lang="zh-CN" altLang="en-US" sz="2400" dirty="0">
                <a:solidFill>
                  <a:schemeClr val="bg1"/>
                </a:solidFill>
                <a:ea typeface="Gulim" panose="020B0600000101010101" pitchFamily="34" charset="-127"/>
              </a:rPr>
              <a:t>）</a:t>
            </a:r>
            <a:endParaRPr lang="en-US" altLang="zh-CN" sz="2400" dirty="0">
              <a:solidFill>
                <a:schemeClr val="bg1"/>
              </a:solidFill>
              <a:ea typeface="Gulim" panose="020B0600000101010101" pitchFamily="34" charset="-127"/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- </a:t>
            </a:r>
            <a:r>
              <a:rPr lang="zh-CN" altLang="en-US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评估</a:t>
            </a:r>
            <a:r>
              <a:rPr lang="zh-CN" altLang="en-US" sz="2400" dirty="0">
                <a:solidFill>
                  <a:schemeClr val="bg1"/>
                </a:solidFill>
                <a:ea typeface="Gulim" panose="020B0600000101010101" pitchFamily="34" charset="-127"/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  <a:ea typeface="Gulim" panose="020B0600000101010101" pitchFamily="34" charset="-127"/>
              </a:rPr>
              <a:t>evaluation</a:t>
            </a:r>
            <a:r>
              <a:rPr lang="zh-CN" altLang="en-US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）</a:t>
            </a:r>
            <a:endParaRPr lang="en-US" altLang="zh-CN" sz="2400" dirty="0">
              <a:solidFill>
                <a:schemeClr val="bg1"/>
              </a:solidFill>
              <a:ea typeface="Gulim" panose="020B0600000101010101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104" y="3740897"/>
            <a:ext cx="140775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3</a:t>
            </a:r>
            <a:endParaRPr lang="zh-CN" altLang="en-US" sz="15000" dirty="0">
              <a:solidFill>
                <a:schemeClr val="bg1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72965" y="4127549"/>
            <a:ext cx="928777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dirty="0" smtClean="0">
                <a:solidFill>
                  <a:schemeClr val="bg1"/>
                </a:solidFill>
                <a:latin typeface="+mj-lt"/>
                <a:ea typeface="Gulim" panose="020B0600000101010101" pitchFamily="34" charset="-127"/>
              </a:rPr>
              <a:t>基于</a:t>
            </a:r>
            <a:r>
              <a:rPr lang="en-US" altLang="zh-CN" sz="4400" dirty="0" smtClean="0">
                <a:solidFill>
                  <a:schemeClr val="bg1"/>
                </a:solidFill>
                <a:latin typeface="+mj-lt"/>
                <a:ea typeface="Gulim" panose="020B0600000101010101" pitchFamily="34" charset="-127"/>
              </a:rPr>
              <a:t>K-means</a:t>
            </a:r>
            <a:r>
              <a:rPr lang="zh-CN" altLang="en-US" sz="4400" dirty="0" smtClean="0">
                <a:solidFill>
                  <a:schemeClr val="bg1"/>
                </a:solidFill>
                <a:latin typeface="+mj-lt"/>
                <a:ea typeface="Gulim" panose="020B0600000101010101" pitchFamily="34" charset="-127"/>
              </a:rPr>
              <a:t>聚类的出租车画像</a:t>
            </a:r>
            <a:endParaRPr lang="en-US" altLang="zh-CN" sz="4400" dirty="0">
              <a:solidFill>
                <a:schemeClr val="bg1"/>
              </a:solidFill>
              <a:latin typeface="+mj-lt"/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8099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31" t="4749"/>
          <a:stretch/>
        </p:blipFill>
        <p:spPr>
          <a:xfrm>
            <a:off x="678678" y="2006930"/>
            <a:ext cx="8112614" cy="2731324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354213" y="-2"/>
            <a:ext cx="10701713" cy="1061884"/>
            <a:chOff x="354213" y="-2"/>
            <a:chExt cx="10701713" cy="1061884"/>
          </a:xfrm>
        </p:grpSpPr>
        <p:sp>
          <p:nvSpPr>
            <p:cNvPr id="4" name="矩形 3"/>
            <p:cNvSpPr/>
            <p:nvPr/>
          </p:nvSpPr>
          <p:spPr>
            <a:xfrm>
              <a:off x="1102187" y="222011"/>
              <a:ext cx="995373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ea typeface="Gulim" panose="020B0600000101010101" pitchFamily="34" charset="-127"/>
                </a:rPr>
                <a:t>基于</a:t>
              </a:r>
              <a:r>
                <a:rPr lang="en-US" altLang="zh-CN" sz="3200" dirty="0">
                  <a:solidFill>
                    <a:schemeClr val="bg1"/>
                  </a:solidFill>
                  <a:ea typeface="Gulim" panose="020B0600000101010101" pitchFamily="34" charset="-127"/>
                </a:rPr>
                <a:t>K-means</a:t>
              </a:r>
              <a:r>
                <a:rPr lang="zh-CN" altLang="en-US" sz="3200" dirty="0">
                  <a:solidFill>
                    <a:schemeClr val="bg1"/>
                  </a:solidFill>
                  <a:ea typeface="Gulim" panose="020B0600000101010101" pitchFamily="34" charset="-127"/>
                </a:rPr>
                <a:t>聚类的出租车</a:t>
              </a:r>
              <a:r>
                <a:rPr lang="zh-CN" altLang="en-US" sz="3200" dirty="0" smtClean="0">
                  <a:solidFill>
                    <a:schemeClr val="bg1"/>
                  </a:solidFill>
                  <a:ea typeface="Gulim" panose="020B0600000101010101" pitchFamily="34" charset="-127"/>
                </a:rPr>
                <a:t>画像</a:t>
              </a:r>
              <a:endParaRPr lang="en-US" altLang="zh-CN" sz="3200" dirty="0">
                <a:solidFill>
                  <a:schemeClr val="bg1"/>
                </a:solidFill>
                <a:ea typeface="Gulim" panose="020B0600000101010101" pitchFamily="34" charset="-127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354213" y="-2"/>
              <a:ext cx="766917" cy="1061884"/>
              <a:chOff x="354213" y="-2"/>
              <a:chExt cx="766917" cy="1061884"/>
            </a:xfrm>
          </p:grpSpPr>
          <p:sp>
            <p:nvSpPr>
              <p:cNvPr id="6" name="五边形 5"/>
              <p:cNvSpPr/>
              <p:nvPr/>
            </p:nvSpPr>
            <p:spPr>
              <a:xfrm rot="5400000">
                <a:off x="147736" y="206475"/>
                <a:ext cx="1061884" cy="648929"/>
              </a:xfrm>
              <a:prstGeom prst="homePlate">
                <a:avLst>
                  <a:gd name="adj" fmla="val 31818"/>
                </a:avLst>
              </a:pr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文本框 112"/>
              <p:cNvSpPr txBox="1"/>
              <p:nvPr/>
            </p:nvSpPr>
            <p:spPr>
              <a:xfrm>
                <a:off x="472200" y="207510"/>
                <a:ext cx="6489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bg1"/>
                    </a:solidFill>
                  </a:rPr>
                  <a:t>3</a:t>
                </a:r>
                <a:endParaRPr lang="zh-CN" altLang="en-US" sz="32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8" name="矩形 7"/>
          <p:cNvSpPr/>
          <p:nvPr/>
        </p:nvSpPr>
        <p:spPr>
          <a:xfrm>
            <a:off x="561666" y="1409069"/>
            <a:ext cx="291802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err="1" smtClean="0">
                <a:solidFill>
                  <a:schemeClr val="bg1"/>
                </a:solidFill>
                <a:ea typeface="Gulim" panose="020B0600000101010101" pitchFamily="34" charset="-127"/>
              </a:rPr>
              <a:t>PySpark</a:t>
            </a:r>
            <a:r>
              <a:rPr lang="zh-CN" altLang="en-US" sz="2400" b="1" dirty="0">
                <a:solidFill>
                  <a:schemeClr val="bg1"/>
                </a:solidFill>
                <a:ea typeface="Gulim" panose="020B0600000101010101" pitchFamily="34" charset="-127"/>
              </a:rPr>
              <a:t>代码</a:t>
            </a:r>
          </a:p>
        </p:txBody>
      </p:sp>
    </p:spTree>
    <p:extLst>
      <p:ext uri="{BB962C8B-B14F-4D97-AF65-F5344CB8AC3E}">
        <p14:creationId xmlns:p14="http://schemas.microsoft.com/office/powerpoint/2010/main" val="3839896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354213" y="-2"/>
            <a:ext cx="10701713" cy="1061884"/>
            <a:chOff x="354213" y="-2"/>
            <a:chExt cx="10701713" cy="1061884"/>
          </a:xfrm>
        </p:grpSpPr>
        <p:sp>
          <p:nvSpPr>
            <p:cNvPr id="4" name="矩形 3"/>
            <p:cNvSpPr/>
            <p:nvPr/>
          </p:nvSpPr>
          <p:spPr>
            <a:xfrm>
              <a:off x="1102187" y="222011"/>
              <a:ext cx="995373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ea typeface="Gulim" panose="020B0600000101010101" pitchFamily="34" charset="-127"/>
                </a:rPr>
                <a:t>基于</a:t>
              </a:r>
              <a:r>
                <a:rPr lang="en-US" altLang="zh-CN" sz="3200" dirty="0">
                  <a:solidFill>
                    <a:schemeClr val="bg1"/>
                  </a:solidFill>
                  <a:ea typeface="Gulim" panose="020B0600000101010101" pitchFamily="34" charset="-127"/>
                </a:rPr>
                <a:t>K-means</a:t>
              </a:r>
              <a:r>
                <a:rPr lang="zh-CN" altLang="en-US" sz="3200" dirty="0">
                  <a:solidFill>
                    <a:schemeClr val="bg1"/>
                  </a:solidFill>
                  <a:ea typeface="Gulim" panose="020B0600000101010101" pitchFamily="34" charset="-127"/>
                </a:rPr>
                <a:t>聚类的出租车</a:t>
              </a:r>
              <a:r>
                <a:rPr lang="zh-CN" altLang="en-US" sz="3200" dirty="0" smtClean="0">
                  <a:solidFill>
                    <a:schemeClr val="bg1"/>
                  </a:solidFill>
                  <a:ea typeface="Gulim" panose="020B0600000101010101" pitchFamily="34" charset="-127"/>
                </a:rPr>
                <a:t>画像 </a:t>
              </a:r>
              <a:r>
                <a:rPr lang="en-US" altLang="zh-CN" sz="3200" dirty="0" smtClean="0">
                  <a:solidFill>
                    <a:schemeClr val="bg1"/>
                  </a:solidFill>
                  <a:ea typeface="Gulim" panose="020B0600000101010101" pitchFamily="34" charset="-127"/>
                </a:rPr>
                <a:t>– K</a:t>
              </a:r>
              <a:r>
                <a:rPr lang="zh-CN" altLang="en-US" sz="3200" dirty="0" smtClean="0">
                  <a:solidFill>
                    <a:schemeClr val="bg1"/>
                  </a:solidFill>
                  <a:ea typeface="Gulim" panose="020B0600000101010101" pitchFamily="34" charset="-127"/>
                </a:rPr>
                <a:t>的选择</a:t>
              </a:r>
              <a:endParaRPr lang="en-US" altLang="zh-CN" sz="3200" dirty="0">
                <a:solidFill>
                  <a:schemeClr val="bg1"/>
                </a:solidFill>
                <a:ea typeface="Gulim" panose="020B0600000101010101" pitchFamily="34" charset="-127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354213" y="-2"/>
              <a:ext cx="766917" cy="1061884"/>
              <a:chOff x="354213" y="-2"/>
              <a:chExt cx="766917" cy="1061884"/>
            </a:xfrm>
          </p:grpSpPr>
          <p:sp>
            <p:nvSpPr>
              <p:cNvPr id="6" name="五边形 5"/>
              <p:cNvSpPr/>
              <p:nvPr/>
            </p:nvSpPr>
            <p:spPr>
              <a:xfrm rot="5400000">
                <a:off x="147736" y="206475"/>
                <a:ext cx="1061884" cy="648929"/>
              </a:xfrm>
              <a:prstGeom prst="homePlate">
                <a:avLst>
                  <a:gd name="adj" fmla="val 31818"/>
                </a:avLst>
              </a:pr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文本框 112"/>
              <p:cNvSpPr txBox="1"/>
              <p:nvPr/>
            </p:nvSpPr>
            <p:spPr>
              <a:xfrm>
                <a:off x="472200" y="207510"/>
                <a:ext cx="6489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bg1"/>
                    </a:solidFill>
                  </a:rPr>
                  <a:t>3</a:t>
                </a:r>
                <a:endParaRPr lang="zh-CN" altLang="en-US" sz="32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75"/>
          <a:stretch/>
        </p:blipFill>
        <p:spPr>
          <a:xfrm>
            <a:off x="685612" y="2256094"/>
            <a:ext cx="5393444" cy="348059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7" t="1885" r="44352" b="15224"/>
          <a:stretch/>
        </p:blipFill>
        <p:spPr>
          <a:xfrm>
            <a:off x="6416505" y="1591465"/>
            <a:ext cx="4963886" cy="414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37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54213" y="-2"/>
            <a:ext cx="10701713" cy="1061884"/>
            <a:chOff x="354213" y="-2"/>
            <a:chExt cx="10701713" cy="1061884"/>
          </a:xfrm>
        </p:grpSpPr>
        <p:sp>
          <p:nvSpPr>
            <p:cNvPr id="3" name="矩形 2"/>
            <p:cNvSpPr/>
            <p:nvPr/>
          </p:nvSpPr>
          <p:spPr>
            <a:xfrm>
              <a:off x="1102187" y="222011"/>
              <a:ext cx="995373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ea typeface="Gulim" panose="020B0600000101010101" pitchFamily="34" charset="-127"/>
                </a:rPr>
                <a:t>基于</a:t>
              </a:r>
              <a:r>
                <a:rPr lang="en-US" altLang="zh-CN" sz="3200" dirty="0">
                  <a:solidFill>
                    <a:schemeClr val="bg1"/>
                  </a:solidFill>
                  <a:ea typeface="Gulim" panose="020B0600000101010101" pitchFamily="34" charset="-127"/>
                </a:rPr>
                <a:t>K-means</a:t>
              </a:r>
              <a:r>
                <a:rPr lang="zh-CN" altLang="en-US" sz="3200" dirty="0">
                  <a:solidFill>
                    <a:schemeClr val="bg1"/>
                  </a:solidFill>
                  <a:ea typeface="Gulim" panose="020B0600000101010101" pitchFamily="34" charset="-127"/>
                </a:rPr>
                <a:t>聚类的出租车</a:t>
              </a:r>
              <a:r>
                <a:rPr lang="zh-CN" altLang="en-US" sz="3200" dirty="0" smtClean="0">
                  <a:solidFill>
                    <a:schemeClr val="bg1"/>
                  </a:solidFill>
                  <a:ea typeface="Gulim" panose="020B0600000101010101" pitchFamily="34" charset="-127"/>
                </a:rPr>
                <a:t>画像 </a:t>
              </a:r>
              <a:r>
                <a:rPr lang="en-US" altLang="zh-CN" sz="3200" dirty="0" smtClean="0">
                  <a:solidFill>
                    <a:schemeClr val="bg1"/>
                  </a:solidFill>
                  <a:ea typeface="Gulim" panose="020B0600000101010101" pitchFamily="34" charset="-127"/>
                </a:rPr>
                <a:t>– K=3</a:t>
              </a:r>
              <a:endParaRPr lang="en-US" altLang="zh-CN" sz="3200" dirty="0">
                <a:solidFill>
                  <a:schemeClr val="bg1"/>
                </a:solidFill>
                <a:ea typeface="Gulim" panose="020B0600000101010101" pitchFamily="34" charset="-127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354213" y="-2"/>
              <a:ext cx="766917" cy="1061884"/>
              <a:chOff x="354213" y="-2"/>
              <a:chExt cx="766917" cy="1061884"/>
            </a:xfrm>
          </p:grpSpPr>
          <p:sp>
            <p:nvSpPr>
              <p:cNvPr id="5" name="五边形 4"/>
              <p:cNvSpPr/>
              <p:nvPr/>
            </p:nvSpPr>
            <p:spPr>
              <a:xfrm rot="5400000">
                <a:off x="147736" y="206475"/>
                <a:ext cx="1061884" cy="648929"/>
              </a:xfrm>
              <a:prstGeom prst="homePlate">
                <a:avLst>
                  <a:gd name="adj" fmla="val 31818"/>
                </a:avLst>
              </a:pr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文本框 112"/>
              <p:cNvSpPr txBox="1"/>
              <p:nvPr/>
            </p:nvSpPr>
            <p:spPr>
              <a:xfrm>
                <a:off x="472200" y="207510"/>
                <a:ext cx="6489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bg1"/>
                    </a:solidFill>
                  </a:rPr>
                  <a:t>3</a:t>
                </a:r>
                <a:endParaRPr lang="zh-CN" altLang="en-US" sz="32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825" y="1246785"/>
            <a:ext cx="5086350" cy="512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72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54213" y="-2"/>
            <a:ext cx="10701713" cy="1061884"/>
            <a:chOff x="354213" y="-2"/>
            <a:chExt cx="10701713" cy="1061884"/>
          </a:xfrm>
        </p:grpSpPr>
        <p:sp>
          <p:nvSpPr>
            <p:cNvPr id="3" name="矩形 2"/>
            <p:cNvSpPr/>
            <p:nvPr/>
          </p:nvSpPr>
          <p:spPr>
            <a:xfrm>
              <a:off x="1102187" y="222011"/>
              <a:ext cx="995373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ea typeface="Gulim" panose="020B0600000101010101" pitchFamily="34" charset="-127"/>
                </a:rPr>
                <a:t>基于</a:t>
              </a:r>
              <a:r>
                <a:rPr lang="en-US" altLang="zh-CN" sz="3200" dirty="0">
                  <a:solidFill>
                    <a:schemeClr val="bg1"/>
                  </a:solidFill>
                  <a:ea typeface="Gulim" panose="020B0600000101010101" pitchFamily="34" charset="-127"/>
                </a:rPr>
                <a:t>K-means</a:t>
              </a:r>
              <a:r>
                <a:rPr lang="zh-CN" altLang="en-US" sz="3200" dirty="0">
                  <a:solidFill>
                    <a:schemeClr val="bg1"/>
                  </a:solidFill>
                  <a:ea typeface="Gulim" panose="020B0600000101010101" pitchFamily="34" charset="-127"/>
                </a:rPr>
                <a:t>聚类的出租车</a:t>
              </a:r>
              <a:r>
                <a:rPr lang="zh-CN" altLang="en-US" sz="3200" dirty="0" smtClean="0">
                  <a:solidFill>
                    <a:schemeClr val="bg1"/>
                  </a:solidFill>
                  <a:ea typeface="Gulim" panose="020B0600000101010101" pitchFamily="34" charset="-127"/>
                </a:rPr>
                <a:t>画像 </a:t>
              </a:r>
              <a:r>
                <a:rPr lang="en-US" altLang="zh-CN" sz="3200" dirty="0" smtClean="0">
                  <a:solidFill>
                    <a:schemeClr val="bg1"/>
                  </a:solidFill>
                  <a:ea typeface="Gulim" panose="020B0600000101010101" pitchFamily="34" charset="-127"/>
                </a:rPr>
                <a:t>– K=5</a:t>
              </a:r>
              <a:endParaRPr lang="en-US" altLang="zh-CN" sz="3200" dirty="0">
                <a:solidFill>
                  <a:schemeClr val="bg1"/>
                </a:solidFill>
                <a:ea typeface="Gulim" panose="020B0600000101010101" pitchFamily="34" charset="-127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354213" y="-2"/>
              <a:ext cx="766917" cy="1061884"/>
              <a:chOff x="354213" y="-2"/>
              <a:chExt cx="766917" cy="1061884"/>
            </a:xfrm>
          </p:grpSpPr>
          <p:sp>
            <p:nvSpPr>
              <p:cNvPr id="5" name="五边形 4"/>
              <p:cNvSpPr/>
              <p:nvPr/>
            </p:nvSpPr>
            <p:spPr>
              <a:xfrm rot="5400000">
                <a:off x="147736" y="206475"/>
                <a:ext cx="1061884" cy="648929"/>
              </a:xfrm>
              <a:prstGeom prst="homePlate">
                <a:avLst>
                  <a:gd name="adj" fmla="val 31818"/>
                </a:avLst>
              </a:pr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文本框 112"/>
              <p:cNvSpPr txBox="1"/>
              <p:nvPr/>
            </p:nvSpPr>
            <p:spPr>
              <a:xfrm>
                <a:off x="472200" y="207510"/>
                <a:ext cx="6489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bg1"/>
                    </a:solidFill>
                  </a:rPr>
                  <a:t>3</a:t>
                </a:r>
                <a:endParaRPr lang="zh-CN" altLang="en-US" sz="32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4387" y="1037732"/>
            <a:ext cx="5089338" cy="523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4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54213" y="-2"/>
            <a:ext cx="10701713" cy="1061884"/>
            <a:chOff x="354213" y="-2"/>
            <a:chExt cx="10701713" cy="1061884"/>
          </a:xfrm>
        </p:grpSpPr>
        <p:sp>
          <p:nvSpPr>
            <p:cNvPr id="3" name="矩形 2"/>
            <p:cNvSpPr/>
            <p:nvPr/>
          </p:nvSpPr>
          <p:spPr>
            <a:xfrm>
              <a:off x="1102187" y="222011"/>
              <a:ext cx="995373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ea typeface="Gulim" panose="020B0600000101010101" pitchFamily="34" charset="-127"/>
                </a:rPr>
                <a:t>基于</a:t>
              </a:r>
              <a:r>
                <a:rPr lang="en-US" altLang="zh-CN" sz="3200" dirty="0">
                  <a:solidFill>
                    <a:schemeClr val="bg1"/>
                  </a:solidFill>
                  <a:ea typeface="Gulim" panose="020B0600000101010101" pitchFamily="34" charset="-127"/>
                </a:rPr>
                <a:t>K-means</a:t>
              </a:r>
              <a:r>
                <a:rPr lang="zh-CN" altLang="en-US" sz="3200" dirty="0">
                  <a:solidFill>
                    <a:schemeClr val="bg1"/>
                  </a:solidFill>
                  <a:ea typeface="Gulim" panose="020B0600000101010101" pitchFamily="34" charset="-127"/>
                </a:rPr>
                <a:t>聚类的出租车</a:t>
              </a:r>
              <a:r>
                <a:rPr lang="zh-CN" altLang="en-US" sz="3200" dirty="0" smtClean="0">
                  <a:solidFill>
                    <a:schemeClr val="bg1"/>
                  </a:solidFill>
                  <a:ea typeface="Gulim" panose="020B0600000101010101" pitchFamily="34" charset="-127"/>
                </a:rPr>
                <a:t>画像 </a:t>
              </a:r>
              <a:r>
                <a:rPr lang="en-US" altLang="zh-CN" sz="3200" dirty="0" smtClean="0">
                  <a:solidFill>
                    <a:schemeClr val="bg1"/>
                  </a:solidFill>
                  <a:ea typeface="Gulim" panose="020B0600000101010101" pitchFamily="34" charset="-127"/>
                </a:rPr>
                <a:t>– K=7</a:t>
              </a:r>
              <a:endParaRPr lang="en-US" altLang="zh-CN" sz="3200" dirty="0">
                <a:solidFill>
                  <a:schemeClr val="bg1"/>
                </a:solidFill>
                <a:ea typeface="Gulim" panose="020B0600000101010101" pitchFamily="34" charset="-127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354213" y="-2"/>
              <a:ext cx="766917" cy="1061884"/>
              <a:chOff x="354213" y="-2"/>
              <a:chExt cx="766917" cy="1061884"/>
            </a:xfrm>
          </p:grpSpPr>
          <p:sp>
            <p:nvSpPr>
              <p:cNvPr id="5" name="五边形 4"/>
              <p:cNvSpPr/>
              <p:nvPr/>
            </p:nvSpPr>
            <p:spPr>
              <a:xfrm rot="5400000">
                <a:off x="147736" y="206475"/>
                <a:ext cx="1061884" cy="648929"/>
              </a:xfrm>
              <a:prstGeom prst="homePlate">
                <a:avLst>
                  <a:gd name="adj" fmla="val 31818"/>
                </a:avLst>
              </a:pr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文本框 112"/>
              <p:cNvSpPr txBox="1"/>
              <p:nvPr/>
            </p:nvSpPr>
            <p:spPr>
              <a:xfrm>
                <a:off x="472200" y="207510"/>
                <a:ext cx="6489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bg1"/>
                    </a:solidFill>
                  </a:rPr>
                  <a:t>3</a:t>
                </a:r>
                <a:endParaRPr lang="zh-CN" altLang="en-US" sz="32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771"/>
          <a:stretch/>
        </p:blipFill>
        <p:spPr>
          <a:xfrm>
            <a:off x="796665" y="1941369"/>
            <a:ext cx="5086350" cy="391613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42"/>
          <a:stretch/>
        </p:blipFill>
        <p:spPr>
          <a:xfrm>
            <a:off x="6222029" y="2612330"/>
            <a:ext cx="5076825" cy="324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447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88" b="26188"/>
          <a:stretch/>
        </p:blipFill>
        <p:spPr>
          <a:xfrm>
            <a:off x="0" y="0"/>
            <a:ext cx="12192000" cy="6858000"/>
          </a:xfrm>
          <a:prstGeom prst="rtTriangle">
            <a:avLst/>
          </a:prstGeom>
          <a:effectLst>
            <a:reflection endPos="0" dist="50800" dir="5400000" sy="-100000" algn="bl" rotWithShape="0"/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88" b="26188"/>
          <a:stretch/>
        </p:blipFill>
        <p:spPr>
          <a:xfrm>
            <a:off x="17104" y="0"/>
            <a:ext cx="12192000" cy="6858000"/>
          </a:xfrm>
          <a:prstGeom prst="rtTriangle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9" name="矩形 8"/>
          <p:cNvSpPr/>
          <p:nvPr/>
        </p:nvSpPr>
        <p:spPr>
          <a:xfrm>
            <a:off x="1276958" y="5197344"/>
            <a:ext cx="74159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- </a:t>
            </a:r>
            <a:r>
              <a:rPr lang="zh-CN" altLang="en-US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数据</a:t>
            </a:r>
            <a:r>
              <a:rPr lang="zh-CN" altLang="en-US" sz="2400" dirty="0">
                <a:solidFill>
                  <a:schemeClr val="bg1"/>
                </a:solidFill>
                <a:ea typeface="Gulim" panose="020B0600000101010101" pitchFamily="34" charset="-127"/>
              </a:rPr>
              <a:t>准备 </a:t>
            </a:r>
            <a:r>
              <a:rPr lang="en-US" altLang="zh-CN" sz="2400" dirty="0">
                <a:solidFill>
                  <a:schemeClr val="bg1"/>
                </a:solidFill>
                <a:ea typeface="Gulim" panose="020B0600000101010101" pitchFamily="34" charset="-127"/>
              </a:rPr>
              <a:t>(data preparation)</a:t>
            </a:r>
          </a:p>
          <a:p>
            <a:r>
              <a:rPr lang="en-US" altLang="zh-CN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- </a:t>
            </a:r>
            <a:r>
              <a:rPr lang="zh-CN" altLang="en-US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建模</a:t>
            </a:r>
            <a:r>
              <a:rPr lang="zh-CN" altLang="en-US" sz="2400" dirty="0">
                <a:solidFill>
                  <a:schemeClr val="bg1"/>
                </a:solidFill>
                <a:ea typeface="Gulim" panose="020B0600000101010101" pitchFamily="34" charset="-127"/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  <a:ea typeface="Gulim" panose="020B0600000101010101" pitchFamily="34" charset="-127"/>
              </a:rPr>
              <a:t>modeling</a:t>
            </a:r>
            <a:r>
              <a:rPr lang="zh-CN" altLang="en-US" sz="2400" dirty="0">
                <a:solidFill>
                  <a:schemeClr val="bg1"/>
                </a:solidFill>
                <a:ea typeface="Gulim" panose="020B0600000101010101" pitchFamily="34" charset="-127"/>
              </a:rPr>
              <a:t>）</a:t>
            </a:r>
            <a:endParaRPr lang="en-US" altLang="zh-CN" sz="2400" dirty="0">
              <a:solidFill>
                <a:schemeClr val="bg1"/>
              </a:solidFill>
              <a:ea typeface="Gulim" panose="020B0600000101010101" pitchFamily="34" charset="-127"/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- </a:t>
            </a:r>
            <a:r>
              <a:rPr lang="zh-CN" altLang="en-US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评估</a:t>
            </a:r>
            <a:r>
              <a:rPr lang="zh-CN" altLang="en-US" sz="2400" dirty="0">
                <a:solidFill>
                  <a:schemeClr val="bg1"/>
                </a:solidFill>
                <a:ea typeface="Gulim" panose="020B0600000101010101" pitchFamily="34" charset="-127"/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  <a:ea typeface="Gulim" panose="020B0600000101010101" pitchFamily="34" charset="-127"/>
              </a:rPr>
              <a:t>evaluation</a:t>
            </a:r>
            <a:r>
              <a:rPr lang="zh-CN" altLang="en-US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）</a:t>
            </a:r>
            <a:endParaRPr lang="en-US" altLang="zh-CN" sz="2400" dirty="0">
              <a:solidFill>
                <a:schemeClr val="bg1"/>
              </a:solidFill>
              <a:ea typeface="Gulim" panose="020B0600000101010101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104" y="3740897"/>
            <a:ext cx="140775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4</a:t>
            </a:r>
            <a:endParaRPr lang="zh-CN" altLang="en-US" sz="15000" dirty="0">
              <a:solidFill>
                <a:schemeClr val="bg1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72965" y="4127549"/>
            <a:ext cx="1056793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dirty="0" smtClean="0">
                <a:solidFill>
                  <a:schemeClr val="bg1"/>
                </a:solidFill>
                <a:latin typeface="+mj-lt"/>
                <a:ea typeface="Gulim" panose="020B0600000101010101" pitchFamily="34" charset="-127"/>
              </a:rPr>
              <a:t>建立对深圳红岭北路均速预测的</a:t>
            </a:r>
            <a:r>
              <a:rPr lang="zh-CN" altLang="en-US" sz="4400" dirty="0">
                <a:solidFill>
                  <a:schemeClr val="bg1"/>
                </a:solidFill>
                <a:ea typeface="Gulim" panose="020B0600000101010101" pitchFamily="34" charset="-127"/>
              </a:rPr>
              <a:t>回归模型</a:t>
            </a:r>
            <a:endParaRPr lang="en-US" altLang="zh-CN" sz="4400" dirty="0">
              <a:solidFill>
                <a:schemeClr val="bg1"/>
              </a:solidFill>
              <a:latin typeface="+mj-lt"/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779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54213" y="-2"/>
            <a:ext cx="10701713" cy="1061884"/>
            <a:chOff x="354213" y="-2"/>
            <a:chExt cx="10701713" cy="1061884"/>
          </a:xfrm>
        </p:grpSpPr>
        <p:sp>
          <p:nvSpPr>
            <p:cNvPr id="10" name="矩形 9"/>
            <p:cNvSpPr/>
            <p:nvPr/>
          </p:nvSpPr>
          <p:spPr>
            <a:xfrm>
              <a:off x="1102187" y="222011"/>
              <a:ext cx="995373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ea typeface="Gulim" panose="020B0600000101010101" pitchFamily="34" charset="-127"/>
                </a:rPr>
                <a:t>建立对深圳红岭北路均速预测的回归模型</a:t>
              </a:r>
              <a:endParaRPr lang="en-US" altLang="zh-CN" sz="3200" dirty="0">
                <a:solidFill>
                  <a:schemeClr val="bg1"/>
                </a:solidFill>
                <a:ea typeface="Gulim" panose="020B0600000101010101" pitchFamily="34" charset="-127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354213" y="-2"/>
              <a:ext cx="766917" cy="1061884"/>
              <a:chOff x="354213" y="-2"/>
              <a:chExt cx="766917" cy="1061884"/>
            </a:xfrm>
          </p:grpSpPr>
          <p:sp>
            <p:nvSpPr>
              <p:cNvPr id="12" name="五边形 11"/>
              <p:cNvSpPr/>
              <p:nvPr/>
            </p:nvSpPr>
            <p:spPr>
              <a:xfrm rot="5400000">
                <a:off x="147736" y="206475"/>
                <a:ext cx="1061884" cy="648929"/>
              </a:xfrm>
              <a:prstGeom prst="homePlate">
                <a:avLst>
                  <a:gd name="adj" fmla="val 31818"/>
                </a:avLst>
              </a:pr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文本框 112"/>
              <p:cNvSpPr txBox="1"/>
              <p:nvPr/>
            </p:nvSpPr>
            <p:spPr>
              <a:xfrm>
                <a:off x="472200" y="207510"/>
                <a:ext cx="6489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bg1"/>
                    </a:solidFill>
                  </a:rPr>
                  <a:t>4</a:t>
                </a:r>
                <a:endParaRPr lang="zh-CN" altLang="en-US" sz="32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925" y="1159081"/>
            <a:ext cx="7296150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14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581891" y="1409069"/>
            <a:ext cx="26494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ea typeface="Gulim" panose="020B0600000101010101" pitchFamily="34" charset="-127"/>
              </a:rPr>
              <a:t>解释变量选择</a:t>
            </a:r>
            <a:endParaRPr lang="zh-CN" altLang="en-US" sz="2400" b="1" dirty="0">
              <a:solidFill>
                <a:schemeClr val="bg1"/>
              </a:solidFill>
              <a:ea typeface="Gulim" panose="020B0600000101010101" pitchFamily="34" charset="-127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54213" y="-2"/>
            <a:ext cx="10701713" cy="1061884"/>
            <a:chOff x="354213" y="-2"/>
            <a:chExt cx="10701713" cy="1061884"/>
          </a:xfrm>
        </p:grpSpPr>
        <p:sp>
          <p:nvSpPr>
            <p:cNvPr id="10" name="矩形 9"/>
            <p:cNvSpPr/>
            <p:nvPr/>
          </p:nvSpPr>
          <p:spPr>
            <a:xfrm>
              <a:off x="1102187" y="222011"/>
              <a:ext cx="995373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ea typeface="Gulim" panose="020B0600000101010101" pitchFamily="34" charset="-127"/>
                </a:rPr>
                <a:t>建立对深圳红岭北路均速预测的回归模型</a:t>
              </a:r>
              <a:endParaRPr lang="en-US" altLang="zh-CN" sz="3200" dirty="0">
                <a:solidFill>
                  <a:schemeClr val="bg1"/>
                </a:solidFill>
                <a:ea typeface="Gulim" panose="020B0600000101010101" pitchFamily="34" charset="-127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354213" y="-2"/>
              <a:ext cx="766917" cy="1061884"/>
              <a:chOff x="354213" y="-2"/>
              <a:chExt cx="766917" cy="1061884"/>
            </a:xfrm>
          </p:grpSpPr>
          <p:sp>
            <p:nvSpPr>
              <p:cNvPr id="12" name="五边形 11"/>
              <p:cNvSpPr/>
              <p:nvPr/>
            </p:nvSpPr>
            <p:spPr>
              <a:xfrm rot="5400000">
                <a:off x="147736" y="206475"/>
                <a:ext cx="1061884" cy="648929"/>
              </a:xfrm>
              <a:prstGeom prst="homePlate">
                <a:avLst>
                  <a:gd name="adj" fmla="val 31818"/>
                </a:avLst>
              </a:pr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文本框 112"/>
              <p:cNvSpPr txBox="1"/>
              <p:nvPr/>
            </p:nvSpPr>
            <p:spPr>
              <a:xfrm>
                <a:off x="472200" y="207510"/>
                <a:ext cx="6489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bg1"/>
                    </a:solidFill>
                  </a:rPr>
                  <a:t>4</a:t>
                </a:r>
                <a:endParaRPr lang="zh-CN" altLang="en-US" sz="32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15" name="椭圆 14"/>
          <p:cNvSpPr/>
          <p:nvPr/>
        </p:nvSpPr>
        <p:spPr>
          <a:xfrm>
            <a:off x="3231293" y="2089506"/>
            <a:ext cx="2755365" cy="2755365"/>
          </a:xfrm>
          <a:prstGeom prst="ellipse">
            <a:avLst/>
          </a:prstGeom>
          <a:solidFill>
            <a:srgbClr val="1B8A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682924" y="2461885"/>
            <a:ext cx="2227007" cy="2227007"/>
            <a:chOff x="2007570" y="4192917"/>
            <a:chExt cx="2227007" cy="2227007"/>
          </a:xfrm>
        </p:grpSpPr>
        <p:sp>
          <p:nvSpPr>
            <p:cNvPr id="18" name="椭圆 17"/>
            <p:cNvSpPr/>
            <p:nvPr/>
          </p:nvSpPr>
          <p:spPr>
            <a:xfrm>
              <a:off x="2007570" y="4192917"/>
              <a:ext cx="2227007" cy="2227007"/>
            </a:xfrm>
            <a:prstGeom prst="ellipse">
              <a:avLst/>
            </a:prstGeom>
            <a:solidFill>
              <a:srgbClr val="EA53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2225729" y="4844755"/>
              <a:ext cx="1790688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sz="2400" b="1" dirty="0" smtClean="0">
                  <a:solidFill>
                    <a:schemeClr val="bg1"/>
                  </a:solidFill>
                  <a:ea typeface="Gulim" panose="020B0600000101010101" pitchFamily="34" charset="-127"/>
                </a:rPr>
                <a:t>路段车辆数</a:t>
              </a:r>
              <a:endParaRPr lang="en-US" altLang="zh-CN" sz="2400" b="1" dirty="0" smtClean="0">
                <a:solidFill>
                  <a:schemeClr val="bg1"/>
                </a:solidFill>
                <a:ea typeface="Gulim" panose="020B0600000101010101" pitchFamily="34" charset="-127"/>
              </a:endParaRPr>
            </a:p>
            <a:p>
              <a:pPr lvl="0"/>
              <a:r>
                <a:rPr lang="en-US" altLang="zh-CN" sz="2400" b="1" dirty="0" smtClean="0">
                  <a:solidFill>
                    <a:schemeClr val="bg1"/>
                  </a:solidFill>
                  <a:ea typeface="Gulim" panose="020B0600000101010101" pitchFamily="34" charset="-127"/>
                </a:rPr>
                <a:t>      </a:t>
              </a:r>
              <a:r>
                <a:rPr lang="en-US" altLang="zh-CN" sz="2400" b="1" dirty="0" err="1" smtClean="0">
                  <a:solidFill>
                    <a:schemeClr val="bg1"/>
                  </a:solidFill>
                  <a:ea typeface="Gulim" panose="020B0600000101010101" pitchFamily="34" charset="-127"/>
                </a:rPr>
                <a:t>cNum</a:t>
              </a:r>
              <a:endParaRPr lang="zh-CN" altLang="en-US" sz="2400" b="1" dirty="0">
                <a:solidFill>
                  <a:schemeClr val="bg1"/>
                </a:solidFill>
                <a:ea typeface="Gulim" panose="020B0600000101010101" pitchFamily="34" charset="-127"/>
              </a:endParaRPr>
            </a:p>
          </p:txBody>
        </p:sp>
      </p:grpSp>
      <p:sp>
        <p:nvSpPr>
          <p:cNvPr id="21" name="椭圆 20"/>
          <p:cNvSpPr/>
          <p:nvPr/>
        </p:nvSpPr>
        <p:spPr>
          <a:xfrm>
            <a:off x="9263202" y="2461884"/>
            <a:ext cx="2227007" cy="2227007"/>
          </a:xfrm>
          <a:prstGeom prst="ellipse">
            <a:avLst/>
          </a:prstGeom>
          <a:solidFill>
            <a:srgbClr val="4BA9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2125663" y="5251744"/>
            <a:ext cx="790678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3200" dirty="0" smtClean="0">
                <a:solidFill>
                  <a:schemeClr val="bg1"/>
                </a:solidFill>
                <a:ea typeface="Gulim" panose="020B0600000101010101" pitchFamily="34" charset="-127"/>
              </a:rPr>
              <a:t>对应因变量为路段一个时段内的平均速度</a:t>
            </a:r>
            <a:endParaRPr lang="en-US" altLang="zh-CN" sz="3200" dirty="0" smtClean="0">
              <a:solidFill>
                <a:schemeClr val="bg1"/>
              </a:solidFill>
              <a:ea typeface="Gulim" panose="020B0600000101010101" pitchFamily="34" charset="-127"/>
            </a:endParaRPr>
          </a:p>
          <a:p>
            <a:pPr lvl="0"/>
            <a:r>
              <a:rPr lang="en-US" altLang="zh-CN" sz="3200" dirty="0" smtClean="0">
                <a:solidFill>
                  <a:schemeClr val="bg1"/>
                </a:solidFill>
                <a:ea typeface="Gulim" panose="020B0600000101010101" pitchFamily="34" charset="-127"/>
              </a:rPr>
              <a:t>                                      </a:t>
            </a:r>
            <a:r>
              <a:rPr lang="en-US" altLang="zh-CN" sz="3200" dirty="0" err="1" smtClean="0">
                <a:solidFill>
                  <a:schemeClr val="bg1"/>
                </a:solidFill>
                <a:ea typeface="Gulim" panose="020B0600000101010101" pitchFamily="34" charset="-127"/>
              </a:rPr>
              <a:t>avgv</a:t>
            </a:r>
            <a:endParaRPr lang="zh-CN" altLang="en-US" sz="3200" dirty="0">
              <a:solidFill>
                <a:schemeClr val="bg1"/>
              </a:solidFill>
              <a:ea typeface="Gulim" panose="020B0600000101010101" pitchFamily="34" charset="-127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247247" y="2089505"/>
            <a:ext cx="2755365" cy="2755365"/>
          </a:xfrm>
          <a:prstGeom prst="ellips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3894782" y="3137882"/>
            <a:ext cx="142838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b="1" dirty="0" smtClean="0">
                <a:solidFill>
                  <a:schemeClr val="bg1"/>
                </a:solidFill>
                <a:ea typeface="Gulim" panose="020B0600000101010101" pitchFamily="34" charset="-127"/>
              </a:rPr>
              <a:t>实时速度</a:t>
            </a:r>
            <a:r>
              <a:rPr lang="en-US" altLang="zh-CN" sz="2400" b="1" dirty="0" smtClean="0">
                <a:solidFill>
                  <a:schemeClr val="bg1"/>
                </a:solidFill>
                <a:ea typeface="Gulim" panose="020B0600000101010101" pitchFamily="34" charset="-127"/>
              </a:rPr>
              <a:t>                  </a:t>
            </a:r>
          </a:p>
          <a:p>
            <a:pPr lvl="0"/>
            <a:r>
              <a:rPr lang="en-US" altLang="zh-CN" sz="2400" b="1" dirty="0">
                <a:solidFill>
                  <a:schemeClr val="bg1"/>
                </a:solidFill>
                <a:ea typeface="Gulim" panose="020B0600000101010101" pitchFamily="34" charset="-127"/>
              </a:rPr>
              <a:t> </a:t>
            </a:r>
            <a:r>
              <a:rPr lang="en-US" altLang="zh-CN" sz="2400" b="1" dirty="0" smtClean="0">
                <a:solidFill>
                  <a:schemeClr val="bg1"/>
                </a:solidFill>
                <a:ea typeface="Gulim" panose="020B0600000101010101" pitchFamily="34" charset="-127"/>
              </a:rPr>
              <a:t>       V</a:t>
            </a:r>
            <a:endParaRPr lang="zh-CN" altLang="en-US" sz="2400" b="1" dirty="0">
              <a:solidFill>
                <a:schemeClr val="bg1"/>
              </a:solidFill>
              <a:ea typeface="Gulim" panose="020B0600000101010101" pitchFamily="34" charset="-127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042592" y="3162683"/>
            <a:ext cx="11646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b="1" dirty="0" smtClean="0">
                <a:solidFill>
                  <a:schemeClr val="bg1"/>
                </a:solidFill>
                <a:ea typeface="Gulim" panose="020B0600000101010101" pitchFamily="34" charset="-127"/>
              </a:rPr>
              <a:t>时间段</a:t>
            </a:r>
            <a:r>
              <a:rPr lang="en-US" altLang="zh-CN" sz="2400" b="1" dirty="0" smtClean="0">
                <a:solidFill>
                  <a:schemeClr val="bg1"/>
                </a:solidFill>
                <a:ea typeface="Gulim" panose="020B0600000101010101" pitchFamily="34" charset="-127"/>
              </a:rPr>
              <a:t>          </a:t>
            </a:r>
          </a:p>
          <a:p>
            <a:pPr lvl="0"/>
            <a:r>
              <a:rPr lang="en-US" altLang="zh-CN" sz="2400" b="1" dirty="0">
                <a:solidFill>
                  <a:schemeClr val="bg1"/>
                </a:solidFill>
                <a:ea typeface="Gulim" panose="020B0600000101010101" pitchFamily="34" charset="-127"/>
              </a:rPr>
              <a:t> </a:t>
            </a:r>
            <a:r>
              <a:rPr lang="en-US" altLang="zh-CN" sz="2400" b="1" dirty="0" smtClean="0">
                <a:solidFill>
                  <a:schemeClr val="bg1"/>
                </a:solidFill>
                <a:ea typeface="Gulim" panose="020B0600000101010101" pitchFamily="34" charset="-127"/>
              </a:rPr>
              <a:t>     </a:t>
            </a:r>
            <a:r>
              <a:rPr lang="en-US" altLang="zh-CN" sz="2400" b="1" dirty="0" err="1" smtClean="0">
                <a:solidFill>
                  <a:schemeClr val="bg1"/>
                </a:solidFill>
                <a:ea typeface="Gulim" panose="020B0600000101010101" pitchFamily="34" charset="-127"/>
              </a:rPr>
              <a:t>hh</a:t>
            </a:r>
            <a:endParaRPr lang="zh-CN" altLang="en-US" sz="2400" b="1" dirty="0">
              <a:solidFill>
                <a:schemeClr val="bg1"/>
              </a:solidFill>
              <a:ea typeface="Gulim" panose="020B0600000101010101" pitchFamily="34" charset="-127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666611" y="3162683"/>
            <a:ext cx="14201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b="1" dirty="0" smtClean="0">
                <a:solidFill>
                  <a:schemeClr val="bg1"/>
                </a:solidFill>
                <a:ea typeface="Gulim" panose="020B0600000101010101" pitchFamily="34" charset="-127"/>
              </a:rPr>
              <a:t>是否周末</a:t>
            </a:r>
            <a:r>
              <a:rPr lang="en-US" altLang="zh-CN" sz="2400" b="1" dirty="0" smtClean="0">
                <a:solidFill>
                  <a:schemeClr val="bg1"/>
                </a:solidFill>
                <a:ea typeface="Gulim" panose="020B0600000101010101" pitchFamily="34" charset="-127"/>
              </a:rPr>
              <a:t>      </a:t>
            </a:r>
          </a:p>
          <a:p>
            <a:pPr lvl="0"/>
            <a:r>
              <a:rPr lang="en-US" altLang="zh-CN" sz="2400" b="1" dirty="0">
                <a:solidFill>
                  <a:schemeClr val="bg1"/>
                </a:solidFill>
                <a:ea typeface="Gulim" panose="020B0600000101010101" pitchFamily="34" charset="-127"/>
              </a:rPr>
              <a:t> </a:t>
            </a:r>
            <a:r>
              <a:rPr lang="en-US" altLang="zh-CN" sz="2400" b="1" dirty="0" smtClean="0">
                <a:solidFill>
                  <a:schemeClr val="bg1"/>
                </a:solidFill>
                <a:ea typeface="Gulim" panose="020B0600000101010101" pitchFamily="34" charset="-127"/>
              </a:rPr>
              <a:t>     </a:t>
            </a:r>
            <a:r>
              <a:rPr lang="en-US" altLang="zh-CN" sz="2400" b="1" dirty="0" err="1" smtClean="0">
                <a:solidFill>
                  <a:schemeClr val="bg1"/>
                </a:solidFill>
                <a:ea typeface="Gulim" panose="020B0600000101010101" pitchFamily="34" charset="-127"/>
              </a:rPr>
              <a:t>wk</a:t>
            </a:r>
            <a:endParaRPr lang="zh-CN" altLang="en-US" sz="2400" b="1" dirty="0">
              <a:solidFill>
                <a:schemeClr val="bg1"/>
              </a:solidFill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662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54213" y="-2"/>
            <a:ext cx="10701713" cy="1061884"/>
            <a:chOff x="354213" y="-2"/>
            <a:chExt cx="10701713" cy="1061884"/>
          </a:xfrm>
        </p:grpSpPr>
        <p:sp>
          <p:nvSpPr>
            <p:cNvPr id="10" name="矩形 9"/>
            <p:cNvSpPr/>
            <p:nvPr/>
          </p:nvSpPr>
          <p:spPr>
            <a:xfrm>
              <a:off x="1102187" y="222011"/>
              <a:ext cx="995373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ea typeface="Gulim" panose="020B0600000101010101" pitchFamily="34" charset="-127"/>
                </a:rPr>
                <a:t>建立对深圳红岭北路均速预测的回归模型</a:t>
              </a:r>
              <a:endParaRPr lang="en-US" altLang="zh-CN" sz="3200" dirty="0">
                <a:solidFill>
                  <a:schemeClr val="bg1"/>
                </a:solidFill>
                <a:ea typeface="Gulim" panose="020B0600000101010101" pitchFamily="34" charset="-127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354213" y="-2"/>
              <a:ext cx="766917" cy="1061884"/>
              <a:chOff x="354213" y="-2"/>
              <a:chExt cx="766917" cy="1061884"/>
            </a:xfrm>
          </p:grpSpPr>
          <p:sp>
            <p:nvSpPr>
              <p:cNvPr id="12" name="五边形 11"/>
              <p:cNvSpPr/>
              <p:nvPr/>
            </p:nvSpPr>
            <p:spPr>
              <a:xfrm rot="5400000">
                <a:off x="147736" y="206475"/>
                <a:ext cx="1061884" cy="648929"/>
              </a:xfrm>
              <a:prstGeom prst="homePlate">
                <a:avLst>
                  <a:gd name="adj" fmla="val 31818"/>
                </a:avLst>
              </a:pr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文本框 112"/>
              <p:cNvSpPr txBox="1"/>
              <p:nvPr/>
            </p:nvSpPr>
            <p:spPr>
              <a:xfrm>
                <a:off x="472200" y="207510"/>
                <a:ext cx="6489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bg1"/>
                    </a:solidFill>
                  </a:rPr>
                  <a:t>4</a:t>
                </a:r>
                <a:endParaRPr lang="zh-CN" altLang="en-US" sz="32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5073" y="1366158"/>
            <a:ext cx="7107965" cy="503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356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88" b="26188"/>
          <a:stretch/>
        </p:blipFill>
        <p:spPr>
          <a:xfrm>
            <a:off x="0" y="0"/>
            <a:ext cx="12192000" cy="6858000"/>
          </a:xfrm>
          <a:prstGeom prst="rtTriangle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7" name="矩形 6"/>
          <p:cNvSpPr/>
          <p:nvPr/>
        </p:nvSpPr>
        <p:spPr>
          <a:xfrm>
            <a:off x="1172965" y="4127549"/>
            <a:ext cx="928777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+mj-lt"/>
                <a:ea typeface="Gulim" panose="020B0600000101010101" pitchFamily="34" charset="-127"/>
              </a:rPr>
              <a:t>商业理解 </a:t>
            </a:r>
            <a:r>
              <a:rPr lang="en-US" altLang="zh-CN" sz="4400" dirty="0">
                <a:solidFill>
                  <a:schemeClr val="bg1"/>
                </a:solidFill>
                <a:latin typeface="+mj-lt"/>
                <a:ea typeface="Gulim" panose="020B0600000101010101" pitchFamily="34" charset="-127"/>
              </a:rPr>
              <a:t>(business understanding)</a:t>
            </a:r>
          </a:p>
        </p:txBody>
      </p:sp>
      <p:sp>
        <p:nvSpPr>
          <p:cNvPr id="9" name="矩形 8"/>
          <p:cNvSpPr/>
          <p:nvPr/>
        </p:nvSpPr>
        <p:spPr>
          <a:xfrm>
            <a:off x="1276958" y="5197344"/>
            <a:ext cx="64106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- </a:t>
            </a:r>
            <a:r>
              <a:rPr lang="zh-CN" altLang="en-US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项目</a:t>
            </a:r>
            <a:r>
              <a:rPr lang="zh-CN" altLang="en-US" sz="2400" dirty="0">
                <a:solidFill>
                  <a:schemeClr val="bg1"/>
                </a:solidFill>
                <a:ea typeface="Gulim" panose="020B0600000101010101" pitchFamily="34" charset="-127"/>
              </a:rPr>
              <a:t>的要求和最终目的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7104" y="3740897"/>
            <a:ext cx="140775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1</a:t>
            </a:r>
            <a:endParaRPr lang="zh-CN" altLang="en-US" sz="15000" dirty="0">
              <a:solidFill>
                <a:schemeClr val="bg1"/>
              </a:solidFill>
              <a:latin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5529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54213" y="-2"/>
            <a:ext cx="10701713" cy="1061884"/>
            <a:chOff x="354213" y="-2"/>
            <a:chExt cx="10701713" cy="1061884"/>
          </a:xfrm>
        </p:grpSpPr>
        <p:sp>
          <p:nvSpPr>
            <p:cNvPr id="10" name="矩形 9"/>
            <p:cNvSpPr/>
            <p:nvPr/>
          </p:nvSpPr>
          <p:spPr>
            <a:xfrm>
              <a:off x="1102187" y="222011"/>
              <a:ext cx="995373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ea typeface="Gulim" panose="020B0600000101010101" pitchFamily="34" charset="-127"/>
                </a:rPr>
                <a:t>建立对深圳红岭北路均速预测的回归模型</a:t>
              </a:r>
              <a:endParaRPr lang="en-US" altLang="zh-CN" sz="3200" dirty="0">
                <a:solidFill>
                  <a:schemeClr val="bg1"/>
                </a:solidFill>
                <a:ea typeface="Gulim" panose="020B0600000101010101" pitchFamily="34" charset="-127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354213" y="-2"/>
              <a:ext cx="766917" cy="1061884"/>
              <a:chOff x="354213" y="-2"/>
              <a:chExt cx="766917" cy="1061884"/>
            </a:xfrm>
          </p:grpSpPr>
          <p:sp>
            <p:nvSpPr>
              <p:cNvPr id="12" name="五边形 11"/>
              <p:cNvSpPr/>
              <p:nvPr/>
            </p:nvSpPr>
            <p:spPr>
              <a:xfrm rot="5400000">
                <a:off x="147736" y="206475"/>
                <a:ext cx="1061884" cy="648929"/>
              </a:xfrm>
              <a:prstGeom prst="homePlate">
                <a:avLst>
                  <a:gd name="adj" fmla="val 31818"/>
                </a:avLst>
              </a:pr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文本框 112"/>
              <p:cNvSpPr txBox="1"/>
              <p:nvPr/>
            </p:nvSpPr>
            <p:spPr>
              <a:xfrm>
                <a:off x="472200" y="207510"/>
                <a:ext cx="6489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bg1"/>
                    </a:solidFill>
                  </a:rPr>
                  <a:t>4</a:t>
                </a:r>
                <a:endParaRPr lang="zh-CN" altLang="en-US" sz="32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22" b="4485"/>
          <a:stretch/>
        </p:blipFill>
        <p:spPr>
          <a:xfrm>
            <a:off x="2525073" y="1870734"/>
            <a:ext cx="7107964" cy="430443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81890" y="1409069"/>
            <a:ext cx="35388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ea typeface="Gulim" panose="020B0600000101010101" pitchFamily="34" charset="-127"/>
              </a:rPr>
              <a:t>时间 </a:t>
            </a:r>
            <a:r>
              <a:rPr lang="en-US" altLang="zh-CN" sz="2400" b="1" dirty="0" smtClean="0">
                <a:solidFill>
                  <a:schemeClr val="bg1"/>
                </a:solidFill>
                <a:ea typeface="Gulim" panose="020B0600000101010101" pitchFamily="34" charset="-127"/>
              </a:rPr>
              <a:t>~ </a:t>
            </a:r>
            <a:r>
              <a:rPr lang="zh-CN" altLang="en-US" sz="2400" b="1" dirty="0" smtClean="0">
                <a:solidFill>
                  <a:schemeClr val="bg1"/>
                </a:solidFill>
                <a:ea typeface="Gulim" panose="020B0600000101010101" pitchFamily="34" charset="-127"/>
              </a:rPr>
              <a:t>路段平均速度</a:t>
            </a:r>
            <a:endParaRPr lang="zh-CN" altLang="en-US" sz="2400" b="1" dirty="0">
              <a:solidFill>
                <a:schemeClr val="bg1"/>
              </a:solidFill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5296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54213" y="-2"/>
            <a:ext cx="10701713" cy="1061884"/>
            <a:chOff x="354213" y="-2"/>
            <a:chExt cx="10701713" cy="1061884"/>
          </a:xfrm>
        </p:grpSpPr>
        <p:sp>
          <p:nvSpPr>
            <p:cNvPr id="10" name="矩形 9"/>
            <p:cNvSpPr/>
            <p:nvPr/>
          </p:nvSpPr>
          <p:spPr>
            <a:xfrm>
              <a:off x="1102187" y="222011"/>
              <a:ext cx="995373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ea typeface="Gulim" panose="020B0600000101010101" pitchFamily="34" charset="-127"/>
                </a:rPr>
                <a:t>建立对深圳红岭北路均速预测的回归模型</a:t>
              </a:r>
              <a:endParaRPr lang="en-US" altLang="zh-CN" sz="3200" dirty="0">
                <a:solidFill>
                  <a:schemeClr val="bg1"/>
                </a:solidFill>
                <a:ea typeface="Gulim" panose="020B0600000101010101" pitchFamily="34" charset="-127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354213" y="-2"/>
              <a:ext cx="766917" cy="1061884"/>
              <a:chOff x="354213" y="-2"/>
              <a:chExt cx="766917" cy="1061884"/>
            </a:xfrm>
          </p:grpSpPr>
          <p:sp>
            <p:nvSpPr>
              <p:cNvPr id="12" name="五边形 11"/>
              <p:cNvSpPr/>
              <p:nvPr/>
            </p:nvSpPr>
            <p:spPr>
              <a:xfrm rot="5400000">
                <a:off x="147736" y="206475"/>
                <a:ext cx="1061884" cy="648929"/>
              </a:xfrm>
              <a:prstGeom prst="homePlate">
                <a:avLst>
                  <a:gd name="adj" fmla="val 31818"/>
                </a:avLst>
              </a:pr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文本框 112"/>
              <p:cNvSpPr txBox="1"/>
              <p:nvPr/>
            </p:nvSpPr>
            <p:spPr>
              <a:xfrm>
                <a:off x="472200" y="207510"/>
                <a:ext cx="6489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bg1"/>
                    </a:solidFill>
                  </a:rPr>
                  <a:t>4</a:t>
                </a:r>
                <a:endParaRPr lang="zh-CN" altLang="en-US" sz="32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93" t="11223" r="10389"/>
          <a:stretch/>
        </p:blipFill>
        <p:spPr>
          <a:xfrm>
            <a:off x="1003143" y="2033565"/>
            <a:ext cx="3746987" cy="1606394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81890" y="1409069"/>
            <a:ext cx="35388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ea typeface="Gulim" panose="020B0600000101010101" pitchFamily="34" charset="-127"/>
              </a:rPr>
              <a:t>车辆数</a:t>
            </a:r>
            <a:r>
              <a:rPr lang="en-US" altLang="zh-CN" sz="2400" b="1" dirty="0" smtClean="0">
                <a:solidFill>
                  <a:schemeClr val="bg1"/>
                </a:solidFill>
                <a:ea typeface="Gulim" panose="020B0600000101010101" pitchFamily="34" charset="-127"/>
              </a:rPr>
              <a:t>~ </a:t>
            </a:r>
            <a:r>
              <a:rPr lang="zh-CN" altLang="en-US" sz="2400" b="1" dirty="0" smtClean="0">
                <a:solidFill>
                  <a:schemeClr val="bg1"/>
                </a:solidFill>
                <a:ea typeface="Gulim" panose="020B0600000101010101" pitchFamily="34" charset="-127"/>
              </a:rPr>
              <a:t>路段平均速度</a:t>
            </a:r>
            <a:endParaRPr lang="zh-CN" altLang="en-US" sz="2400" b="1" dirty="0">
              <a:solidFill>
                <a:schemeClr val="bg1"/>
              </a:solidFill>
              <a:ea typeface="Gulim" panose="020B0600000101010101" pitchFamily="34" charset="-127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1" r="10622"/>
          <a:stretch/>
        </p:blipFill>
        <p:spPr>
          <a:xfrm>
            <a:off x="6258295" y="1409069"/>
            <a:ext cx="4797631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378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54213" y="-2"/>
            <a:ext cx="10701713" cy="1061884"/>
            <a:chOff x="354213" y="-2"/>
            <a:chExt cx="10701713" cy="1061884"/>
          </a:xfrm>
        </p:grpSpPr>
        <p:sp>
          <p:nvSpPr>
            <p:cNvPr id="10" name="矩形 9"/>
            <p:cNvSpPr/>
            <p:nvPr/>
          </p:nvSpPr>
          <p:spPr>
            <a:xfrm>
              <a:off x="1102187" y="222011"/>
              <a:ext cx="995373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ea typeface="Gulim" panose="020B0600000101010101" pitchFamily="34" charset="-127"/>
                </a:rPr>
                <a:t>建立对深圳红岭北路均速预测的回归模型</a:t>
              </a:r>
              <a:endParaRPr lang="en-US" altLang="zh-CN" sz="3200" dirty="0">
                <a:solidFill>
                  <a:schemeClr val="bg1"/>
                </a:solidFill>
                <a:ea typeface="Gulim" panose="020B0600000101010101" pitchFamily="34" charset="-127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354213" y="-2"/>
              <a:ext cx="766917" cy="1061884"/>
              <a:chOff x="354213" y="-2"/>
              <a:chExt cx="766917" cy="1061884"/>
            </a:xfrm>
          </p:grpSpPr>
          <p:sp>
            <p:nvSpPr>
              <p:cNvPr id="12" name="五边形 11"/>
              <p:cNvSpPr/>
              <p:nvPr/>
            </p:nvSpPr>
            <p:spPr>
              <a:xfrm rot="5400000">
                <a:off x="147736" y="206475"/>
                <a:ext cx="1061884" cy="648929"/>
              </a:xfrm>
              <a:prstGeom prst="homePlate">
                <a:avLst>
                  <a:gd name="adj" fmla="val 31818"/>
                </a:avLst>
              </a:pr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文本框 112"/>
              <p:cNvSpPr txBox="1"/>
              <p:nvPr/>
            </p:nvSpPr>
            <p:spPr>
              <a:xfrm>
                <a:off x="472200" y="207510"/>
                <a:ext cx="6489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bg1"/>
                    </a:solidFill>
                  </a:rPr>
                  <a:t>4</a:t>
                </a:r>
                <a:endParaRPr lang="zh-CN" altLang="en-US" sz="32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29" t="3854" r="9553"/>
          <a:stretch/>
        </p:blipFill>
        <p:spPr>
          <a:xfrm>
            <a:off x="3377419" y="2488245"/>
            <a:ext cx="5403274" cy="387876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1" t="14159" r="2136"/>
          <a:stretch/>
        </p:blipFill>
        <p:spPr>
          <a:xfrm>
            <a:off x="3905871" y="1294405"/>
            <a:ext cx="4346369" cy="981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97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54213" y="-2"/>
            <a:ext cx="10701713" cy="1061884"/>
            <a:chOff x="354213" y="-2"/>
            <a:chExt cx="10701713" cy="1061884"/>
          </a:xfrm>
        </p:grpSpPr>
        <p:sp>
          <p:nvSpPr>
            <p:cNvPr id="10" name="矩形 9"/>
            <p:cNvSpPr/>
            <p:nvPr/>
          </p:nvSpPr>
          <p:spPr>
            <a:xfrm>
              <a:off x="1102187" y="222011"/>
              <a:ext cx="995373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ea typeface="Gulim" panose="020B0600000101010101" pitchFamily="34" charset="-127"/>
                </a:rPr>
                <a:t>建立对深圳红岭北路均速预测的回归模型</a:t>
              </a:r>
              <a:endParaRPr lang="en-US" altLang="zh-CN" sz="3200" dirty="0">
                <a:solidFill>
                  <a:schemeClr val="bg1"/>
                </a:solidFill>
                <a:ea typeface="Gulim" panose="020B0600000101010101" pitchFamily="34" charset="-127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354213" y="-2"/>
              <a:ext cx="766917" cy="1061884"/>
              <a:chOff x="354213" y="-2"/>
              <a:chExt cx="766917" cy="1061884"/>
            </a:xfrm>
          </p:grpSpPr>
          <p:sp>
            <p:nvSpPr>
              <p:cNvPr id="12" name="五边形 11"/>
              <p:cNvSpPr/>
              <p:nvPr/>
            </p:nvSpPr>
            <p:spPr>
              <a:xfrm rot="5400000">
                <a:off x="147736" y="206475"/>
                <a:ext cx="1061884" cy="648929"/>
              </a:xfrm>
              <a:prstGeom prst="homePlate">
                <a:avLst>
                  <a:gd name="adj" fmla="val 31818"/>
                </a:avLst>
              </a:pr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文本框 112"/>
              <p:cNvSpPr txBox="1"/>
              <p:nvPr/>
            </p:nvSpPr>
            <p:spPr>
              <a:xfrm>
                <a:off x="472200" y="207510"/>
                <a:ext cx="6489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bg1"/>
                    </a:solidFill>
                  </a:rPr>
                  <a:t>4</a:t>
                </a:r>
                <a:endParaRPr lang="zh-CN" altLang="en-US" sz="32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246" y="806786"/>
            <a:ext cx="6505617" cy="59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242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88" b="26188"/>
          <a:stretch/>
        </p:blipFill>
        <p:spPr>
          <a:xfrm>
            <a:off x="0" y="0"/>
            <a:ext cx="12192000" cy="6858000"/>
          </a:xfrm>
          <a:prstGeom prst="rtTriangle">
            <a:avLst/>
          </a:prstGeom>
          <a:effectLst>
            <a:reflection endPos="0" dist="50800" dir="5400000" sy="-100000" algn="bl" rotWithShape="0"/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88" b="26188"/>
          <a:stretch/>
        </p:blipFill>
        <p:spPr>
          <a:xfrm>
            <a:off x="17104" y="0"/>
            <a:ext cx="12192000" cy="6858000"/>
          </a:xfrm>
          <a:prstGeom prst="rtTriangle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9" name="矩形 8"/>
          <p:cNvSpPr/>
          <p:nvPr/>
        </p:nvSpPr>
        <p:spPr>
          <a:xfrm>
            <a:off x="1276958" y="5197344"/>
            <a:ext cx="741593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- </a:t>
            </a:r>
            <a:r>
              <a:rPr lang="zh-CN" altLang="en-US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数据</a:t>
            </a:r>
            <a:r>
              <a:rPr lang="zh-CN" altLang="en-US" sz="2400" dirty="0">
                <a:solidFill>
                  <a:schemeClr val="bg1"/>
                </a:solidFill>
                <a:ea typeface="Gulim" panose="020B0600000101010101" pitchFamily="34" charset="-127"/>
              </a:rPr>
              <a:t>准备 </a:t>
            </a:r>
            <a:r>
              <a:rPr lang="en-US" altLang="zh-CN" sz="2400" dirty="0">
                <a:solidFill>
                  <a:schemeClr val="bg1"/>
                </a:solidFill>
                <a:ea typeface="Gulim" panose="020B0600000101010101" pitchFamily="34" charset="-127"/>
              </a:rPr>
              <a:t>(data preparation)</a:t>
            </a:r>
          </a:p>
          <a:p>
            <a:r>
              <a:rPr lang="en-US" altLang="zh-CN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- </a:t>
            </a:r>
            <a:r>
              <a:rPr lang="zh-CN" altLang="en-US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建模</a:t>
            </a:r>
            <a:r>
              <a:rPr lang="zh-CN" altLang="en-US" sz="2400" dirty="0">
                <a:solidFill>
                  <a:schemeClr val="bg1"/>
                </a:solidFill>
                <a:ea typeface="Gulim" panose="020B0600000101010101" pitchFamily="34" charset="-127"/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  <a:ea typeface="Gulim" panose="020B0600000101010101" pitchFamily="34" charset="-127"/>
              </a:rPr>
              <a:t>modeling</a:t>
            </a:r>
            <a:r>
              <a:rPr lang="zh-CN" altLang="en-US" sz="2400" dirty="0">
                <a:solidFill>
                  <a:schemeClr val="bg1"/>
                </a:solidFill>
                <a:ea typeface="Gulim" panose="020B0600000101010101" pitchFamily="34" charset="-127"/>
              </a:rPr>
              <a:t>）</a:t>
            </a:r>
            <a:endParaRPr lang="en-US" altLang="zh-CN" sz="2400" dirty="0">
              <a:solidFill>
                <a:schemeClr val="bg1"/>
              </a:solidFill>
              <a:ea typeface="Gulim" panose="020B0600000101010101" pitchFamily="34" charset="-127"/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- </a:t>
            </a:r>
            <a:r>
              <a:rPr lang="zh-CN" altLang="en-US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评估</a:t>
            </a:r>
            <a:r>
              <a:rPr lang="zh-CN" altLang="en-US" sz="2400" dirty="0">
                <a:solidFill>
                  <a:schemeClr val="bg1"/>
                </a:solidFill>
                <a:ea typeface="Gulim" panose="020B0600000101010101" pitchFamily="34" charset="-127"/>
              </a:rPr>
              <a:t>（</a:t>
            </a:r>
            <a:r>
              <a:rPr lang="en-US" altLang="zh-CN" sz="2400" dirty="0">
                <a:solidFill>
                  <a:schemeClr val="bg1"/>
                </a:solidFill>
                <a:ea typeface="Gulim" panose="020B0600000101010101" pitchFamily="34" charset="-127"/>
              </a:rPr>
              <a:t>evaluation</a:t>
            </a:r>
            <a:r>
              <a:rPr lang="zh-CN" altLang="en-US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）</a:t>
            </a:r>
            <a:endParaRPr lang="en-US" altLang="zh-CN" sz="2400" dirty="0">
              <a:solidFill>
                <a:schemeClr val="bg1"/>
              </a:solidFill>
              <a:ea typeface="Gulim" panose="020B0600000101010101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104" y="3740897"/>
            <a:ext cx="140775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5</a:t>
            </a:r>
            <a:endParaRPr lang="zh-CN" altLang="en-US" sz="15000" dirty="0">
              <a:solidFill>
                <a:schemeClr val="bg1"/>
              </a:solidFill>
              <a:latin typeface="Verdana" pitchFamily="34" charset="0"/>
              <a:cs typeface="Verdana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72965" y="4127549"/>
            <a:ext cx="928777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dirty="0" smtClean="0">
                <a:solidFill>
                  <a:schemeClr val="bg1"/>
                </a:solidFill>
                <a:latin typeface="+mj-lt"/>
                <a:ea typeface="Gulim" panose="020B0600000101010101" pitchFamily="34" charset="-127"/>
              </a:rPr>
              <a:t>基于</a:t>
            </a:r>
            <a:r>
              <a:rPr lang="en-US" altLang="zh-CN" sz="4400" dirty="0" smtClean="0">
                <a:solidFill>
                  <a:schemeClr val="bg1"/>
                </a:solidFill>
                <a:latin typeface="+mj-lt"/>
                <a:ea typeface="Gulim" panose="020B0600000101010101" pitchFamily="34" charset="-127"/>
              </a:rPr>
              <a:t>DBSCAN</a:t>
            </a:r>
            <a:r>
              <a:rPr lang="zh-CN" altLang="en-US" sz="4400" dirty="0" smtClean="0">
                <a:solidFill>
                  <a:schemeClr val="bg1"/>
                </a:solidFill>
                <a:latin typeface="+mj-lt"/>
                <a:ea typeface="Gulim" panose="020B0600000101010101" pitchFamily="34" charset="-127"/>
              </a:rPr>
              <a:t>聚类找出上下客中心点</a:t>
            </a:r>
            <a:endParaRPr lang="en-US" altLang="zh-CN" sz="4400" dirty="0">
              <a:solidFill>
                <a:schemeClr val="bg1"/>
              </a:solidFill>
              <a:latin typeface="+mj-lt"/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7797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五边形 111"/>
          <p:cNvSpPr/>
          <p:nvPr/>
        </p:nvSpPr>
        <p:spPr>
          <a:xfrm rot="5400000">
            <a:off x="147736" y="206475"/>
            <a:ext cx="1061884" cy="648929"/>
          </a:xfrm>
          <a:prstGeom prst="homePlate">
            <a:avLst>
              <a:gd name="adj" fmla="val 31818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527732" y="1269395"/>
            <a:ext cx="4664632" cy="4959209"/>
            <a:chOff x="796665" y="1269395"/>
            <a:chExt cx="4664632" cy="4959209"/>
          </a:xfrm>
        </p:grpSpPr>
        <p:sp>
          <p:nvSpPr>
            <p:cNvPr id="36" name="矩形 35"/>
            <p:cNvSpPr/>
            <p:nvPr/>
          </p:nvSpPr>
          <p:spPr>
            <a:xfrm>
              <a:off x="796665" y="1269395"/>
              <a:ext cx="4664632" cy="4959209"/>
            </a:xfrm>
            <a:prstGeom prst="rect">
              <a:avLst/>
            </a:prstGeom>
            <a:solidFill>
              <a:srgbClr val="1B8A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2091430" y="4433291"/>
              <a:ext cx="2075101" cy="461665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sz="2400" b="1" dirty="0" smtClean="0">
                  <a:solidFill>
                    <a:schemeClr val="bg1"/>
                  </a:solidFill>
                  <a:ea typeface="Gulim" panose="020B0600000101010101" pitchFamily="34" charset="-127"/>
                </a:rPr>
                <a:t>下客点热力图</a:t>
              </a:r>
              <a:endParaRPr lang="zh-CN" altLang="en-US" sz="2400" b="1" dirty="0">
                <a:solidFill>
                  <a:schemeClr val="bg1"/>
                </a:solidFill>
                <a:ea typeface="Gulim" panose="020B0600000101010101" pitchFamily="34" charset="-127"/>
              </a:endParaRPr>
            </a:p>
          </p:txBody>
        </p: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143" y="1757414"/>
              <a:ext cx="4258978" cy="2469105"/>
            </a:xfrm>
            <a:prstGeom prst="rect">
              <a:avLst/>
            </a:prstGeom>
          </p:spPr>
        </p:pic>
      </p:grpSp>
      <p:grpSp>
        <p:nvGrpSpPr>
          <p:cNvPr id="7" name="组合 6"/>
          <p:cNvGrpSpPr/>
          <p:nvPr/>
        </p:nvGrpSpPr>
        <p:grpSpPr>
          <a:xfrm>
            <a:off x="6199666" y="1269395"/>
            <a:ext cx="4664632" cy="4959209"/>
            <a:chOff x="6710884" y="1269395"/>
            <a:chExt cx="4664632" cy="4959209"/>
          </a:xfrm>
        </p:grpSpPr>
        <p:sp>
          <p:nvSpPr>
            <p:cNvPr id="38" name="矩形 37"/>
            <p:cNvSpPr/>
            <p:nvPr/>
          </p:nvSpPr>
          <p:spPr>
            <a:xfrm>
              <a:off x="6710884" y="1269395"/>
              <a:ext cx="4664632" cy="4959209"/>
            </a:xfrm>
            <a:prstGeom prst="rect">
              <a:avLst/>
            </a:prstGeom>
            <a:solidFill>
              <a:srgbClr val="4BA9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59921" y="1738235"/>
              <a:ext cx="4030865" cy="2497283"/>
            </a:xfrm>
            <a:prstGeom prst="rect">
              <a:avLst/>
            </a:prstGeom>
          </p:spPr>
        </p:pic>
      </p:grpSp>
      <p:sp>
        <p:nvSpPr>
          <p:cNvPr id="22" name="矩形 21"/>
          <p:cNvSpPr/>
          <p:nvPr/>
        </p:nvSpPr>
        <p:spPr>
          <a:xfrm>
            <a:off x="7526584" y="4485507"/>
            <a:ext cx="2075101" cy="461665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lvl="0"/>
            <a:r>
              <a:rPr lang="zh-CN" altLang="en-US" sz="2400" b="1" dirty="0" smtClean="0">
                <a:solidFill>
                  <a:schemeClr val="bg1"/>
                </a:solidFill>
                <a:ea typeface="Gulim" panose="020B0600000101010101" pitchFamily="34" charset="-127"/>
              </a:rPr>
              <a:t>上客点热力图</a:t>
            </a:r>
            <a:endParaRPr lang="zh-CN" altLang="en-US" sz="2400" b="1" dirty="0">
              <a:solidFill>
                <a:schemeClr val="bg1"/>
              </a:solidFill>
              <a:ea typeface="Gulim" panose="020B0600000101010101" pitchFamily="34" charset="-127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354213" y="-2"/>
            <a:ext cx="10701713" cy="1061884"/>
            <a:chOff x="354213" y="-2"/>
            <a:chExt cx="10701713" cy="1061884"/>
          </a:xfrm>
        </p:grpSpPr>
        <p:sp>
          <p:nvSpPr>
            <p:cNvPr id="24" name="矩形 23"/>
            <p:cNvSpPr/>
            <p:nvPr/>
          </p:nvSpPr>
          <p:spPr>
            <a:xfrm>
              <a:off x="1102187" y="222011"/>
              <a:ext cx="995373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ea typeface="Gulim" panose="020B0600000101010101" pitchFamily="34" charset="-127"/>
                </a:rPr>
                <a:t>基于</a:t>
              </a:r>
              <a:r>
                <a:rPr lang="en-US" altLang="zh-CN" sz="3200" dirty="0">
                  <a:solidFill>
                    <a:schemeClr val="bg1"/>
                  </a:solidFill>
                  <a:ea typeface="Gulim" panose="020B0600000101010101" pitchFamily="34" charset="-127"/>
                </a:rPr>
                <a:t>DBSCAN</a:t>
              </a:r>
              <a:r>
                <a:rPr lang="zh-CN" altLang="en-US" sz="3200" dirty="0">
                  <a:solidFill>
                    <a:schemeClr val="bg1"/>
                  </a:solidFill>
                  <a:ea typeface="Gulim" panose="020B0600000101010101" pitchFamily="34" charset="-127"/>
                </a:rPr>
                <a:t>聚类找出上下客中心点</a:t>
              </a:r>
              <a:endParaRPr lang="en-US" altLang="zh-CN" sz="3200" dirty="0">
                <a:solidFill>
                  <a:schemeClr val="bg1"/>
                </a:solidFill>
                <a:ea typeface="Gulim" panose="020B0600000101010101" pitchFamily="34" charset="-127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354213" y="-2"/>
              <a:ext cx="766917" cy="1061884"/>
              <a:chOff x="354213" y="-2"/>
              <a:chExt cx="766917" cy="1061884"/>
            </a:xfrm>
          </p:grpSpPr>
          <p:sp>
            <p:nvSpPr>
              <p:cNvPr id="26" name="五边形 25"/>
              <p:cNvSpPr/>
              <p:nvPr/>
            </p:nvSpPr>
            <p:spPr>
              <a:xfrm rot="5400000">
                <a:off x="147736" y="206475"/>
                <a:ext cx="1061884" cy="648929"/>
              </a:xfrm>
              <a:prstGeom prst="homePlate">
                <a:avLst>
                  <a:gd name="adj" fmla="val 31818"/>
                </a:avLst>
              </a:pr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7" name="文本框 112"/>
              <p:cNvSpPr txBox="1"/>
              <p:nvPr/>
            </p:nvSpPr>
            <p:spPr>
              <a:xfrm>
                <a:off x="472200" y="207510"/>
                <a:ext cx="6489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bg1"/>
                    </a:solidFill>
                  </a:rPr>
                  <a:t>5</a:t>
                </a:r>
                <a:endParaRPr lang="zh-CN" altLang="en-US" sz="32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6886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8202" y="1061882"/>
            <a:ext cx="7451066" cy="55883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81891" y="1409069"/>
            <a:ext cx="19933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err="1" smtClean="0">
                <a:solidFill>
                  <a:schemeClr val="bg1"/>
                </a:solidFill>
                <a:ea typeface="Gulim" panose="020B0600000101010101" pitchFamily="34" charset="-127"/>
              </a:rPr>
              <a:t>PySpark</a:t>
            </a:r>
            <a:r>
              <a:rPr lang="zh-CN" altLang="en-US" sz="2400" b="1" dirty="0" smtClean="0">
                <a:solidFill>
                  <a:schemeClr val="bg1"/>
                </a:solidFill>
                <a:ea typeface="Gulim" panose="020B0600000101010101" pitchFamily="34" charset="-127"/>
              </a:rPr>
              <a:t>代码</a:t>
            </a:r>
            <a:r>
              <a:rPr lang="en-US" altLang="zh-CN" sz="2400" b="1" dirty="0" smtClean="0">
                <a:solidFill>
                  <a:schemeClr val="bg1"/>
                </a:solidFill>
                <a:ea typeface="Gulim" panose="020B0600000101010101" pitchFamily="34" charset="-127"/>
              </a:rPr>
              <a:t>1</a:t>
            </a:r>
            <a:endParaRPr lang="zh-CN" altLang="en-US" sz="2400" b="1" dirty="0">
              <a:solidFill>
                <a:schemeClr val="bg1"/>
              </a:solidFill>
              <a:ea typeface="Gulim" panose="020B0600000101010101" pitchFamily="34" charset="-127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54213" y="-2"/>
            <a:ext cx="10701713" cy="1061884"/>
            <a:chOff x="354213" y="-2"/>
            <a:chExt cx="10701713" cy="1061884"/>
          </a:xfrm>
        </p:grpSpPr>
        <p:sp>
          <p:nvSpPr>
            <p:cNvPr id="10" name="矩形 9"/>
            <p:cNvSpPr/>
            <p:nvPr/>
          </p:nvSpPr>
          <p:spPr>
            <a:xfrm>
              <a:off x="1102187" y="222011"/>
              <a:ext cx="995373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ea typeface="Gulim" panose="020B0600000101010101" pitchFamily="34" charset="-127"/>
                </a:rPr>
                <a:t>基于</a:t>
              </a:r>
              <a:r>
                <a:rPr lang="en-US" altLang="zh-CN" sz="3200" dirty="0">
                  <a:solidFill>
                    <a:schemeClr val="bg1"/>
                  </a:solidFill>
                  <a:ea typeface="Gulim" panose="020B0600000101010101" pitchFamily="34" charset="-127"/>
                </a:rPr>
                <a:t>DBSCAN</a:t>
              </a:r>
              <a:r>
                <a:rPr lang="zh-CN" altLang="en-US" sz="3200" dirty="0">
                  <a:solidFill>
                    <a:schemeClr val="bg1"/>
                  </a:solidFill>
                  <a:ea typeface="Gulim" panose="020B0600000101010101" pitchFamily="34" charset="-127"/>
                </a:rPr>
                <a:t>聚类找出上下客中心点</a:t>
              </a:r>
              <a:endParaRPr lang="en-US" altLang="zh-CN" sz="3200" dirty="0">
                <a:solidFill>
                  <a:schemeClr val="bg1"/>
                </a:solidFill>
                <a:ea typeface="Gulim" panose="020B0600000101010101" pitchFamily="34" charset="-127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354213" y="-2"/>
              <a:ext cx="766917" cy="1061884"/>
              <a:chOff x="354213" y="-2"/>
              <a:chExt cx="766917" cy="1061884"/>
            </a:xfrm>
          </p:grpSpPr>
          <p:sp>
            <p:nvSpPr>
              <p:cNvPr id="12" name="五边形 11"/>
              <p:cNvSpPr/>
              <p:nvPr/>
            </p:nvSpPr>
            <p:spPr>
              <a:xfrm rot="5400000">
                <a:off x="147736" y="206475"/>
                <a:ext cx="1061884" cy="648929"/>
              </a:xfrm>
              <a:prstGeom prst="homePlate">
                <a:avLst>
                  <a:gd name="adj" fmla="val 31818"/>
                </a:avLst>
              </a:pr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文本框 112"/>
              <p:cNvSpPr txBox="1"/>
              <p:nvPr/>
            </p:nvSpPr>
            <p:spPr>
              <a:xfrm>
                <a:off x="472200" y="207510"/>
                <a:ext cx="6489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bg1"/>
                    </a:solidFill>
                  </a:rPr>
                  <a:t>5</a:t>
                </a:r>
                <a:endParaRPr lang="zh-CN" altLang="en-US" sz="32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9518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5612" y="1061882"/>
            <a:ext cx="5896245" cy="55883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81891" y="1409069"/>
            <a:ext cx="19933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err="1" smtClean="0">
                <a:solidFill>
                  <a:schemeClr val="bg1"/>
                </a:solidFill>
                <a:ea typeface="Gulim" panose="020B0600000101010101" pitchFamily="34" charset="-127"/>
              </a:rPr>
              <a:t>PySpark</a:t>
            </a:r>
            <a:r>
              <a:rPr lang="zh-CN" altLang="en-US" sz="2400" b="1" dirty="0" smtClean="0">
                <a:solidFill>
                  <a:schemeClr val="bg1"/>
                </a:solidFill>
                <a:ea typeface="Gulim" panose="020B0600000101010101" pitchFamily="34" charset="-127"/>
              </a:rPr>
              <a:t>代码</a:t>
            </a:r>
            <a:r>
              <a:rPr lang="en-US" altLang="zh-CN" sz="2400" b="1" dirty="0">
                <a:solidFill>
                  <a:schemeClr val="bg1"/>
                </a:solidFill>
                <a:ea typeface="Gulim" panose="020B0600000101010101" pitchFamily="34" charset="-127"/>
              </a:rPr>
              <a:t>2</a:t>
            </a:r>
            <a:endParaRPr lang="zh-CN" altLang="en-US" sz="2400" b="1" dirty="0">
              <a:solidFill>
                <a:schemeClr val="bg1"/>
              </a:solidFill>
              <a:ea typeface="Gulim" panose="020B0600000101010101" pitchFamily="34" charset="-127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54213" y="-2"/>
            <a:ext cx="10701713" cy="1061884"/>
            <a:chOff x="354213" y="-2"/>
            <a:chExt cx="10701713" cy="1061884"/>
          </a:xfrm>
        </p:grpSpPr>
        <p:sp>
          <p:nvSpPr>
            <p:cNvPr id="10" name="矩形 9"/>
            <p:cNvSpPr/>
            <p:nvPr/>
          </p:nvSpPr>
          <p:spPr>
            <a:xfrm>
              <a:off x="1102187" y="222011"/>
              <a:ext cx="995373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ea typeface="Gulim" panose="020B0600000101010101" pitchFamily="34" charset="-127"/>
                </a:rPr>
                <a:t>基于</a:t>
              </a:r>
              <a:r>
                <a:rPr lang="en-US" altLang="zh-CN" sz="3200" dirty="0">
                  <a:solidFill>
                    <a:schemeClr val="bg1"/>
                  </a:solidFill>
                  <a:ea typeface="Gulim" panose="020B0600000101010101" pitchFamily="34" charset="-127"/>
                </a:rPr>
                <a:t>DBSCAN</a:t>
              </a:r>
              <a:r>
                <a:rPr lang="zh-CN" altLang="en-US" sz="3200" dirty="0">
                  <a:solidFill>
                    <a:schemeClr val="bg1"/>
                  </a:solidFill>
                  <a:ea typeface="Gulim" panose="020B0600000101010101" pitchFamily="34" charset="-127"/>
                </a:rPr>
                <a:t>聚类找出上下客中心点</a:t>
              </a:r>
              <a:endParaRPr lang="en-US" altLang="zh-CN" sz="3200" dirty="0">
                <a:solidFill>
                  <a:schemeClr val="bg1"/>
                </a:solidFill>
                <a:ea typeface="Gulim" panose="020B0600000101010101" pitchFamily="34" charset="-127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354213" y="-2"/>
              <a:ext cx="766917" cy="1061884"/>
              <a:chOff x="354213" y="-2"/>
              <a:chExt cx="766917" cy="1061884"/>
            </a:xfrm>
          </p:grpSpPr>
          <p:sp>
            <p:nvSpPr>
              <p:cNvPr id="12" name="五边形 11"/>
              <p:cNvSpPr/>
              <p:nvPr/>
            </p:nvSpPr>
            <p:spPr>
              <a:xfrm rot="5400000">
                <a:off x="147736" y="206475"/>
                <a:ext cx="1061884" cy="648929"/>
              </a:xfrm>
              <a:prstGeom prst="homePlate">
                <a:avLst>
                  <a:gd name="adj" fmla="val 31818"/>
                </a:avLst>
              </a:pr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文本框 112"/>
              <p:cNvSpPr txBox="1"/>
              <p:nvPr/>
            </p:nvSpPr>
            <p:spPr>
              <a:xfrm>
                <a:off x="472200" y="207510"/>
                <a:ext cx="6489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bg1"/>
                    </a:solidFill>
                  </a:rPr>
                  <a:t>5</a:t>
                </a:r>
                <a:endParaRPr lang="zh-CN" altLang="en-US" sz="32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89230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54213" y="-2"/>
            <a:ext cx="10701713" cy="1061884"/>
            <a:chOff x="354213" y="-2"/>
            <a:chExt cx="10701713" cy="1061884"/>
          </a:xfrm>
        </p:grpSpPr>
        <p:sp>
          <p:nvSpPr>
            <p:cNvPr id="10" name="矩形 9"/>
            <p:cNvSpPr/>
            <p:nvPr/>
          </p:nvSpPr>
          <p:spPr>
            <a:xfrm>
              <a:off x="1102187" y="222011"/>
              <a:ext cx="995373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ea typeface="Gulim" panose="020B0600000101010101" pitchFamily="34" charset="-127"/>
                </a:rPr>
                <a:t>基于</a:t>
              </a:r>
              <a:r>
                <a:rPr lang="en-US" altLang="zh-CN" sz="3200" dirty="0">
                  <a:solidFill>
                    <a:schemeClr val="bg1"/>
                  </a:solidFill>
                  <a:ea typeface="Gulim" panose="020B0600000101010101" pitchFamily="34" charset="-127"/>
                </a:rPr>
                <a:t>DBSCAN</a:t>
              </a:r>
              <a:r>
                <a:rPr lang="zh-CN" altLang="en-US" sz="3200" dirty="0">
                  <a:solidFill>
                    <a:schemeClr val="bg1"/>
                  </a:solidFill>
                  <a:ea typeface="Gulim" panose="020B0600000101010101" pitchFamily="34" charset="-127"/>
                </a:rPr>
                <a:t>聚类找出上下客中心点</a:t>
              </a:r>
              <a:endParaRPr lang="en-US" altLang="zh-CN" sz="3200" dirty="0">
                <a:solidFill>
                  <a:schemeClr val="bg1"/>
                </a:solidFill>
                <a:ea typeface="Gulim" panose="020B0600000101010101" pitchFamily="34" charset="-127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354213" y="-2"/>
              <a:ext cx="766917" cy="1061884"/>
              <a:chOff x="354213" y="-2"/>
              <a:chExt cx="766917" cy="1061884"/>
            </a:xfrm>
          </p:grpSpPr>
          <p:sp>
            <p:nvSpPr>
              <p:cNvPr id="12" name="五边形 11"/>
              <p:cNvSpPr/>
              <p:nvPr/>
            </p:nvSpPr>
            <p:spPr>
              <a:xfrm rot="5400000">
                <a:off x="147736" y="206475"/>
                <a:ext cx="1061884" cy="648929"/>
              </a:xfrm>
              <a:prstGeom prst="homePlate">
                <a:avLst>
                  <a:gd name="adj" fmla="val 31818"/>
                </a:avLst>
              </a:pr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文本框 112"/>
              <p:cNvSpPr txBox="1"/>
              <p:nvPr/>
            </p:nvSpPr>
            <p:spPr>
              <a:xfrm>
                <a:off x="472200" y="207510"/>
                <a:ext cx="6489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bg1"/>
                    </a:solidFill>
                  </a:rPr>
                  <a:t>5</a:t>
                </a:r>
                <a:endParaRPr lang="zh-CN" altLang="en-US" sz="32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408" y="1123450"/>
            <a:ext cx="8609183" cy="499110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5535205" y="6110455"/>
            <a:ext cx="1087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ea typeface="Gulim" panose="020B0600000101010101" pitchFamily="34" charset="-127"/>
              </a:rPr>
              <a:t>下客点</a:t>
            </a:r>
            <a:endParaRPr lang="zh-CN" altLang="en-US" sz="2400" b="1" dirty="0">
              <a:solidFill>
                <a:schemeClr val="bg1"/>
              </a:solidFill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629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54213" y="-2"/>
            <a:ext cx="10701713" cy="1061884"/>
            <a:chOff x="354213" y="-2"/>
            <a:chExt cx="10701713" cy="1061884"/>
          </a:xfrm>
        </p:grpSpPr>
        <p:sp>
          <p:nvSpPr>
            <p:cNvPr id="10" name="矩形 9"/>
            <p:cNvSpPr/>
            <p:nvPr/>
          </p:nvSpPr>
          <p:spPr>
            <a:xfrm>
              <a:off x="1102187" y="222011"/>
              <a:ext cx="995373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ea typeface="Gulim" panose="020B0600000101010101" pitchFamily="34" charset="-127"/>
                </a:rPr>
                <a:t>基于</a:t>
              </a:r>
              <a:r>
                <a:rPr lang="en-US" altLang="zh-CN" sz="3200" dirty="0">
                  <a:solidFill>
                    <a:schemeClr val="bg1"/>
                  </a:solidFill>
                  <a:ea typeface="Gulim" panose="020B0600000101010101" pitchFamily="34" charset="-127"/>
                </a:rPr>
                <a:t>DBSCAN</a:t>
              </a:r>
              <a:r>
                <a:rPr lang="zh-CN" altLang="en-US" sz="3200" dirty="0">
                  <a:solidFill>
                    <a:schemeClr val="bg1"/>
                  </a:solidFill>
                  <a:ea typeface="Gulim" panose="020B0600000101010101" pitchFamily="34" charset="-127"/>
                </a:rPr>
                <a:t>聚类找出上下客</a:t>
              </a:r>
              <a:r>
                <a:rPr lang="zh-CN" altLang="en-US" sz="3200" dirty="0" smtClean="0">
                  <a:solidFill>
                    <a:schemeClr val="bg1"/>
                  </a:solidFill>
                  <a:ea typeface="Gulim" panose="020B0600000101010101" pitchFamily="34" charset="-127"/>
                </a:rPr>
                <a:t>中心点 </a:t>
              </a:r>
              <a:r>
                <a:rPr lang="en-US" altLang="zh-CN" sz="3200" dirty="0" smtClean="0">
                  <a:solidFill>
                    <a:schemeClr val="bg1"/>
                  </a:solidFill>
                  <a:ea typeface="Gulim" panose="020B0600000101010101" pitchFamily="34" charset="-127"/>
                </a:rPr>
                <a:t>- 5</a:t>
              </a:r>
              <a:endParaRPr lang="en-US" altLang="zh-CN" sz="3200" dirty="0">
                <a:solidFill>
                  <a:schemeClr val="bg1"/>
                </a:solidFill>
                <a:ea typeface="Gulim" panose="020B0600000101010101" pitchFamily="34" charset="-127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354213" y="-2"/>
              <a:ext cx="766917" cy="1061884"/>
              <a:chOff x="354213" y="-2"/>
              <a:chExt cx="766917" cy="1061884"/>
            </a:xfrm>
          </p:grpSpPr>
          <p:sp>
            <p:nvSpPr>
              <p:cNvPr id="12" name="五边形 11"/>
              <p:cNvSpPr/>
              <p:nvPr/>
            </p:nvSpPr>
            <p:spPr>
              <a:xfrm rot="5400000">
                <a:off x="147736" y="206475"/>
                <a:ext cx="1061884" cy="648929"/>
              </a:xfrm>
              <a:prstGeom prst="homePlate">
                <a:avLst>
                  <a:gd name="adj" fmla="val 31818"/>
                </a:avLst>
              </a:pr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文本框 112"/>
              <p:cNvSpPr txBox="1"/>
              <p:nvPr/>
            </p:nvSpPr>
            <p:spPr>
              <a:xfrm>
                <a:off x="472200" y="207510"/>
                <a:ext cx="6489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bg1"/>
                    </a:solidFill>
                  </a:rPr>
                  <a:t>5</a:t>
                </a:r>
                <a:endParaRPr lang="zh-CN" altLang="en-US" sz="32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325" y="1123450"/>
            <a:ext cx="9086850" cy="49911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099343" y="6110455"/>
            <a:ext cx="19933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ea typeface="Gulim" panose="020B0600000101010101" pitchFamily="34" charset="-127"/>
              </a:rPr>
              <a:t>下客中心点</a:t>
            </a:r>
            <a:endParaRPr lang="zh-CN" altLang="en-US" sz="2400" b="1" dirty="0">
              <a:solidFill>
                <a:schemeClr val="bg1"/>
              </a:solidFill>
              <a:ea typeface="Gulim" panose="020B0600000101010101" pitchFamily="34" charset="-127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52813" y="2096595"/>
            <a:ext cx="24428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ea typeface="Gulim" panose="020B0600000101010101" pitchFamily="34" charset="-127"/>
              </a:rPr>
              <a:t>e</a:t>
            </a:r>
            <a:r>
              <a:rPr lang="en-US" altLang="zh-CN" sz="2000" b="1" dirty="0" smtClean="0">
                <a:solidFill>
                  <a:schemeClr val="bg1"/>
                </a:solidFill>
                <a:ea typeface="Gulim" panose="020B0600000101010101" pitchFamily="34" charset="-127"/>
              </a:rPr>
              <a:t>psilon = 1.5 km</a:t>
            </a:r>
          </a:p>
          <a:p>
            <a:r>
              <a:rPr lang="en-US" altLang="zh-CN" sz="2000" b="1" dirty="0" err="1" smtClean="0">
                <a:solidFill>
                  <a:schemeClr val="bg1"/>
                </a:solidFill>
                <a:ea typeface="Gulim" panose="020B0600000101010101" pitchFamily="34" charset="-127"/>
              </a:rPr>
              <a:t>min_samp</a:t>
            </a:r>
            <a:r>
              <a:rPr lang="en-US" altLang="zh-CN" sz="2000" b="1" dirty="0" smtClean="0">
                <a:solidFill>
                  <a:schemeClr val="bg1"/>
                </a:solidFill>
                <a:ea typeface="Gulim" panose="020B0600000101010101" pitchFamily="34" charset="-127"/>
              </a:rPr>
              <a:t> = 100</a:t>
            </a:r>
            <a:endParaRPr lang="zh-CN" altLang="en-US" sz="2000" b="1" dirty="0">
              <a:solidFill>
                <a:schemeClr val="bg1"/>
              </a:solidFill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060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五边形 111"/>
          <p:cNvSpPr/>
          <p:nvPr/>
        </p:nvSpPr>
        <p:spPr>
          <a:xfrm rot="5400000">
            <a:off x="147736" y="206475"/>
            <a:ext cx="1061884" cy="648929"/>
          </a:xfrm>
          <a:prstGeom prst="homePlate">
            <a:avLst>
              <a:gd name="adj" fmla="val 31818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文本框 112"/>
          <p:cNvSpPr txBox="1"/>
          <p:nvPr/>
        </p:nvSpPr>
        <p:spPr>
          <a:xfrm>
            <a:off x="472200" y="207510"/>
            <a:ext cx="6489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1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102188" y="222011"/>
            <a:ext cx="57149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3200" dirty="0" smtClean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rPr>
              <a:t>商业理解</a:t>
            </a:r>
            <a:endParaRPr lang="zh-CN" altLang="en-US" sz="3200" dirty="0">
              <a:solidFill>
                <a:schemeClr val="bg1">
                  <a:lumMod val="95000"/>
                </a:schemeClr>
              </a:solidFill>
              <a:latin typeface="Gulim" panose="020B0600000101010101" pitchFamily="34" charset="-127"/>
              <a:ea typeface="Gulim" panose="020B0600000101010101" pitchFamily="34" charset="-127"/>
            </a:endParaRPr>
          </a:p>
        </p:txBody>
      </p:sp>
      <p:grpSp>
        <p:nvGrpSpPr>
          <p:cNvPr id="122" name="组合 121"/>
          <p:cNvGrpSpPr/>
          <p:nvPr/>
        </p:nvGrpSpPr>
        <p:grpSpPr>
          <a:xfrm>
            <a:off x="899904" y="1702513"/>
            <a:ext cx="3361133" cy="4403319"/>
            <a:chOff x="1003143" y="1673016"/>
            <a:chExt cx="3361133" cy="4403319"/>
          </a:xfrm>
        </p:grpSpPr>
        <p:sp>
          <p:nvSpPr>
            <p:cNvPr id="111" name="矩形 110"/>
            <p:cNvSpPr/>
            <p:nvPr/>
          </p:nvSpPr>
          <p:spPr>
            <a:xfrm>
              <a:off x="1003143" y="1673016"/>
              <a:ext cx="3361133" cy="4403319"/>
            </a:xfrm>
            <a:prstGeom prst="rect">
              <a:avLst/>
            </a:prstGeom>
            <a:solidFill>
              <a:srgbClr val="1B8A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1179219" y="3785638"/>
              <a:ext cx="31274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</a:rPr>
                <a:t>预测深圳交通状况</a:t>
              </a:r>
              <a:endParaRPr lang="zh-CN" altLang="en-US" sz="2800" b="0" dirty="0">
                <a:ln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1318985" y="4376530"/>
              <a:ext cx="29602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0" baseline="0" dirty="0" smtClean="0">
                  <a:ln>
                    <a:noFill/>
                  </a:ln>
                  <a:solidFill>
                    <a:schemeClr val="bg1"/>
                  </a:solidFill>
                </a:rPr>
                <a:t>利用历史数据为出租车出行提供参考信息。</a:t>
              </a:r>
              <a:r>
                <a:rPr lang="en-US" altLang="zh-CN" sz="2000" b="0" baseline="0" dirty="0" smtClean="0">
                  <a:ln>
                    <a:noFill/>
                  </a:ln>
                  <a:solidFill>
                    <a:schemeClr val="bg1"/>
                  </a:solidFill>
                </a:rPr>
                <a:t>	</a:t>
              </a:r>
            </a:p>
          </p:txBody>
        </p:sp>
        <p:grpSp>
          <p:nvGrpSpPr>
            <p:cNvPr id="56" name="组合 55"/>
            <p:cNvGrpSpPr/>
            <p:nvPr userDrawn="1"/>
          </p:nvGrpSpPr>
          <p:grpSpPr>
            <a:xfrm>
              <a:off x="2112936" y="2158379"/>
              <a:ext cx="1329968" cy="1297839"/>
              <a:chOff x="2387314" y="1988895"/>
              <a:chExt cx="1082965" cy="1056805"/>
            </a:xfrm>
            <a:solidFill>
              <a:schemeClr val="bg1"/>
            </a:solidFill>
          </p:grpSpPr>
          <p:sp>
            <p:nvSpPr>
              <p:cNvPr id="57" name="等腰三角形 56"/>
              <p:cNvSpPr/>
              <p:nvPr userDrawn="1"/>
            </p:nvSpPr>
            <p:spPr>
              <a:xfrm>
                <a:off x="2387314" y="1988895"/>
                <a:ext cx="1082965" cy="213238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矩形 57"/>
              <p:cNvSpPr/>
              <p:nvPr userDrawn="1"/>
            </p:nvSpPr>
            <p:spPr>
              <a:xfrm>
                <a:off x="2434702" y="2245883"/>
                <a:ext cx="122160" cy="65876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矩形 58"/>
              <p:cNvSpPr/>
              <p:nvPr userDrawn="1"/>
            </p:nvSpPr>
            <p:spPr>
              <a:xfrm>
                <a:off x="2743425" y="2245883"/>
                <a:ext cx="122160" cy="65876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0" name="矩形 59"/>
              <p:cNvSpPr/>
              <p:nvPr userDrawn="1"/>
            </p:nvSpPr>
            <p:spPr>
              <a:xfrm>
                <a:off x="3052148" y="2245883"/>
                <a:ext cx="122160" cy="65876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1" name="矩形 60"/>
              <p:cNvSpPr/>
              <p:nvPr userDrawn="1"/>
            </p:nvSpPr>
            <p:spPr>
              <a:xfrm>
                <a:off x="3313782" y="2245883"/>
                <a:ext cx="122160" cy="65876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矩形 61"/>
              <p:cNvSpPr/>
              <p:nvPr userDrawn="1"/>
            </p:nvSpPr>
            <p:spPr>
              <a:xfrm rot="16200000">
                <a:off x="2884852" y="2473151"/>
                <a:ext cx="122400" cy="102269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grpSp>
        <p:nvGrpSpPr>
          <p:cNvPr id="121" name="组合 120"/>
          <p:cNvGrpSpPr/>
          <p:nvPr/>
        </p:nvGrpSpPr>
        <p:grpSpPr>
          <a:xfrm>
            <a:off x="4601666" y="1702513"/>
            <a:ext cx="3361133" cy="4403319"/>
            <a:chOff x="4459516" y="1673016"/>
            <a:chExt cx="3361133" cy="4403319"/>
          </a:xfrm>
        </p:grpSpPr>
        <p:sp>
          <p:nvSpPr>
            <p:cNvPr id="118" name="矩形 117"/>
            <p:cNvSpPr/>
            <p:nvPr/>
          </p:nvSpPr>
          <p:spPr>
            <a:xfrm>
              <a:off x="4459516" y="1673016"/>
              <a:ext cx="3361133" cy="4403319"/>
            </a:xfrm>
            <a:prstGeom prst="rect">
              <a:avLst/>
            </a:prstGeom>
            <a:solidFill>
              <a:srgbClr val="EA53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8" name="组合 87"/>
            <p:cNvGrpSpPr/>
            <p:nvPr userDrawn="1"/>
          </p:nvGrpSpPr>
          <p:grpSpPr>
            <a:xfrm>
              <a:off x="5494584" y="2078185"/>
              <a:ext cx="1459094" cy="1476169"/>
              <a:chOff x="9557563" y="2702002"/>
              <a:chExt cx="663702" cy="873395"/>
            </a:xfrm>
            <a:solidFill>
              <a:schemeClr val="bg1"/>
            </a:solidFill>
          </p:grpSpPr>
          <p:sp>
            <p:nvSpPr>
              <p:cNvPr id="89" name="矩形 88"/>
              <p:cNvSpPr/>
              <p:nvPr userDrawn="1"/>
            </p:nvSpPr>
            <p:spPr>
              <a:xfrm rot="16200000">
                <a:off x="9841889" y="3196021"/>
                <a:ext cx="95050" cy="66370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0" name="矩形 89"/>
              <p:cNvSpPr/>
              <p:nvPr userDrawn="1"/>
            </p:nvSpPr>
            <p:spPr>
              <a:xfrm rot="16200000">
                <a:off x="9824939" y="2535263"/>
                <a:ext cx="79834" cy="4133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1" name="矩形 90"/>
              <p:cNvSpPr/>
              <p:nvPr userDrawn="1"/>
            </p:nvSpPr>
            <p:spPr>
              <a:xfrm rot="16200000">
                <a:off x="9824940" y="2673451"/>
                <a:ext cx="79834" cy="4133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2" name="矩形 91"/>
              <p:cNvSpPr/>
              <p:nvPr userDrawn="1"/>
            </p:nvSpPr>
            <p:spPr>
              <a:xfrm rot="16200000">
                <a:off x="9824940" y="2841029"/>
                <a:ext cx="79834" cy="4133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3" name="矩形 92"/>
              <p:cNvSpPr/>
              <p:nvPr userDrawn="1"/>
            </p:nvSpPr>
            <p:spPr>
              <a:xfrm rot="16200000">
                <a:off x="9824940" y="3006255"/>
                <a:ext cx="79834" cy="4133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4" name="矩形 93"/>
              <p:cNvSpPr/>
              <p:nvPr userDrawn="1"/>
            </p:nvSpPr>
            <p:spPr>
              <a:xfrm rot="10800000">
                <a:off x="9658198" y="2873227"/>
                <a:ext cx="45719" cy="60711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5" name="矩形 94"/>
              <p:cNvSpPr/>
              <p:nvPr userDrawn="1"/>
            </p:nvSpPr>
            <p:spPr>
              <a:xfrm rot="10800000">
                <a:off x="10019992" y="2861014"/>
                <a:ext cx="51519" cy="6193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6" name="矩形 95"/>
              <p:cNvSpPr/>
              <p:nvPr userDrawn="1"/>
            </p:nvSpPr>
            <p:spPr>
              <a:xfrm rot="10800000">
                <a:off x="9825375" y="2841244"/>
                <a:ext cx="83254" cy="488858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7" name="矩形 96"/>
              <p:cNvSpPr/>
              <p:nvPr userDrawn="1"/>
            </p:nvSpPr>
            <p:spPr>
              <a:xfrm rot="16200000">
                <a:off x="9824939" y="3159674"/>
                <a:ext cx="79834" cy="41331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sp>
          <p:nvSpPr>
            <p:cNvPr id="99" name="文本框 98"/>
            <p:cNvSpPr txBox="1"/>
            <p:nvPr/>
          </p:nvSpPr>
          <p:spPr>
            <a:xfrm>
              <a:off x="4786248" y="4376530"/>
              <a:ext cx="2960252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0" baseline="0" dirty="0" smtClean="0">
                  <a:ln>
                    <a:noFill/>
                  </a:ln>
                  <a:solidFill>
                    <a:schemeClr val="bg1"/>
                  </a:solidFill>
                </a:rPr>
                <a:t>通过空驶率的计算，为实时计算模型提供参考，最终通过向出租车司机提供实时可视化城市空驶信息达到目的。</a:t>
              </a:r>
              <a:endParaRPr lang="en-US" altLang="zh-CN" sz="2000" b="0" baseline="0" dirty="0" smtClean="0">
                <a:ln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116" name="文本框 115"/>
            <p:cNvSpPr txBox="1"/>
            <p:nvPr/>
          </p:nvSpPr>
          <p:spPr>
            <a:xfrm>
              <a:off x="4606403" y="3822659"/>
              <a:ext cx="31274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0" dirty="0" smtClean="0">
                  <a:ln>
                    <a:noFill/>
                  </a:ln>
                  <a:solidFill>
                    <a:schemeClr val="bg1"/>
                  </a:solidFill>
                </a:rPr>
                <a:t>降低出租车空驶率</a:t>
              </a:r>
              <a:endParaRPr lang="zh-CN" altLang="en-US" sz="2800" b="0" dirty="0">
                <a:ln>
                  <a:noFill/>
                </a:ln>
                <a:solidFill>
                  <a:schemeClr val="bg1"/>
                </a:solidFill>
              </a:endParaRPr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8289531" y="1702513"/>
            <a:ext cx="3361133" cy="4403319"/>
            <a:chOff x="7936174" y="1673016"/>
            <a:chExt cx="3361133" cy="4403319"/>
          </a:xfrm>
        </p:grpSpPr>
        <p:sp>
          <p:nvSpPr>
            <p:cNvPr id="119" name="矩形 118"/>
            <p:cNvSpPr/>
            <p:nvPr/>
          </p:nvSpPr>
          <p:spPr>
            <a:xfrm>
              <a:off x="7936174" y="1673016"/>
              <a:ext cx="3361133" cy="4403319"/>
            </a:xfrm>
            <a:prstGeom prst="rect">
              <a:avLst/>
            </a:prstGeom>
            <a:solidFill>
              <a:srgbClr val="4BA9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任意多边形 76"/>
            <p:cNvSpPr/>
            <p:nvPr userDrawn="1"/>
          </p:nvSpPr>
          <p:spPr>
            <a:xfrm rot="5400000">
              <a:off x="8961568" y="2236438"/>
              <a:ext cx="1341973" cy="1185858"/>
            </a:xfrm>
            <a:custGeom>
              <a:avLst/>
              <a:gdLst>
                <a:gd name="connsiteX0" fmla="*/ 280241 w 710089"/>
                <a:gd name="connsiteY0" fmla="*/ 54962 h 627483"/>
                <a:gd name="connsiteX1" fmla="*/ 272621 w 710089"/>
                <a:gd name="connsiteY1" fmla="*/ 62582 h 627483"/>
                <a:gd name="connsiteX2" fmla="*/ 272621 w 710089"/>
                <a:gd name="connsiteY2" fmla="*/ 562204 h 627483"/>
                <a:gd name="connsiteX3" fmla="*/ 280241 w 710089"/>
                <a:gd name="connsiteY3" fmla="*/ 569824 h 627483"/>
                <a:gd name="connsiteX4" fmla="*/ 310720 w 710089"/>
                <a:gd name="connsiteY4" fmla="*/ 569824 h 627483"/>
                <a:gd name="connsiteX5" fmla="*/ 318340 w 710089"/>
                <a:gd name="connsiteY5" fmla="*/ 562204 h 627483"/>
                <a:gd name="connsiteX6" fmla="*/ 318340 w 710089"/>
                <a:gd name="connsiteY6" fmla="*/ 62582 h 627483"/>
                <a:gd name="connsiteX7" fmla="*/ 310720 w 710089"/>
                <a:gd name="connsiteY7" fmla="*/ 54962 h 627483"/>
                <a:gd name="connsiteX8" fmla="*/ 117661 w 710089"/>
                <a:gd name="connsiteY8" fmla="*/ 0 h 627483"/>
                <a:gd name="connsiteX9" fmla="*/ 710089 w 710089"/>
                <a:gd name="connsiteY9" fmla="*/ 0 h 627483"/>
                <a:gd name="connsiteX10" fmla="*/ 710089 w 710089"/>
                <a:gd name="connsiteY10" fmla="*/ 627483 h 627483"/>
                <a:gd name="connsiteX11" fmla="*/ 117661 w 710089"/>
                <a:gd name="connsiteY11" fmla="*/ 627483 h 627483"/>
                <a:gd name="connsiteX12" fmla="*/ 117661 w 710089"/>
                <a:gd name="connsiteY12" fmla="*/ 531604 h 627483"/>
                <a:gd name="connsiteX13" fmla="*/ 17138 w 710089"/>
                <a:gd name="connsiteY13" fmla="*/ 531604 h 627483"/>
                <a:gd name="connsiteX14" fmla="*/ 0 w 710089"/>
                <a:gd name="connsiteY14" fmla="*/ 514466 h 627483"/>
                <a:gd name="connsiteX15" fmla="*/ 0 w 710089"/>
                <a:gd name="connsiteY15" fmla="*/ 445915 h 627483"/>
                <a:gd name="connsiteX16" fmla="*/ 17138 w 710089"/>
                <a:gd name="connsiteY16" fmla="*/ 428777 h 627483"/>
                <a:gd name="connsiteX17" fmla="*/ 117661 w 710089"/>
                <a:gd name="connsiteY17" fmla="*/ 428777 h 627483"/>
                <a:gd name="connsiteX18" fmla="*/ 117661 w 710089"/>
                <a:gd name="connsiteY18" fmla="*/ 374629 h 627483"/>
                <a:gd name="connsiteX19" fmla="*/ 17138 w 710089"/>
                <a:gd name="connsiteY19" fmla="*/ 374629 h 627483"/>
                <a:gd name="connsiteX20" fmla="*/ 0 w 710089"/>
                <a:gd name="connsiteY20" fmla="*/ 357491 h 627483"/>
                <a:gd name="connsiteX21" fmla="*/ 0 w 710089"/>
                <a:gd name="connsiteY21" fmla="*/ 288940 h 627483"/>
                <a:gd name="connsiteX22" fmla="*/ 17138 w 710089"/>
                <a:gd name="connsiteY22" fmla="*/ 271802 h 627483"/>
                <a:gd name="connsiteX23" fmla="*/ 117661 w 710089"/>
                <a:gd name="connsiteY23" fmla="*/ 271802 h 627483"/>
                <a:gd name="connsiteX24" fmla="*/ 117661 w 710089"/>
                <a:gd name="connsiteY24" fmla="*/ 210906 h 627483"/>
                <a:gd name="connsiteX25" fmla="*/ 17138 w 710089"/>
                <a:gd name="connsiteY25" fmla="*/ 210906 h 627483"/>
                <a:gd name="connsiteX26" fmla="*/ 0 w 710089"/>
                <a:gd name="connsiteY26" fmla="*/ 193768 h 627483"/>
                <a:gd name="connsiteX27" fmla="*/ 0 w 710089"/>
                <a:gd name="connsiteY27" fmla="*/ 125217 h 627483"/>
                <a:gd name="connsiteX28" fmla="*/ 17138 w 710089"/>
                <a:gd name="connsiteY28" fmla="*/ 108079 h 627483"/>
                <a:gd name="connsiteX29" fmla="*/ 117661 w 710089"/>
                <a:gd name="connsiteY29" fmla="*/ 108079 h 627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10089" h="627483">
                  <a:moveTo>
                    <a:pt x="280241" y="54962"/>
                  </a:moveTo>
                  <a:cubicBezTo>
                    <a:pt x="276033" y="54962"/>
                    <a:pt x="272621" y="58374"/>
                    <a:pt x="272621" y="62582"/>
                  </a:cubicBezTo>
                  <a:lnTo>
                    <a:pt x="272621" y="562204"/>
                  </a:lnTo>
                  <a:cubicBezTo>
                    <a:pt x="272621" y="566412"/>
                    <a:pt x="276033" y="569824"/>
                    <a:pt x="280241" y="569824"/>
                  </a:cubicBezTo>
                  <a:lnTo>
                    <a:pt x="310720" y="569824"/>
                  </a:lnTo>
                  <a:cubicBezTo>
                    <a:pt x="314928" y="569824"/>
                    <a:pt x="318340" y="566412"/>
                    <a:pt x="318340" y="562204"/>
                  </a:cubicBezTo>
                  <a:lnTo>
                    <a:pt x="318340" y="62582"/>
                  </a:lnTo>
                  <a:cubicBezTo>
                    <a:pt x="318340" y="58374"/>
                    <a:pt x="314928" y="54962"/>
                    <a:pt x="310720" y="54962"/>
                  </a:cubicBezTo>
                  <a:close/>
                  <a:moveTo>
                    <a:pt x="117661" y="0"/>
                  </a:moveTo>
                  <a:lnTo>
                    <a:pt x="710089" y="0"/>
                  </a:lnTo>
                  <a:lnTo>
                    <a:pt x="710089" y="627483"/>
                  </a:lnTo>
                  <a:lnTo>
                    <a:pt x="117661" y="627483"/>
                  </a:lnTo>
                  <a:lnTo>
                    <a:pt x="117661" y="531604"/>
                  </a:lnTo>
                  <a:lnTo>
                    <a:pt x="17138" y="531604"/>
                  </a:lnTo>
                  <a:cubicBezTo>
                    <a:pt x="7673" y="531604"/>
                    <a:pt x="0" y="523931"/>
                    <a:pt x="0" y="514466"/>
                  </a:cubicBezTo>
                  <a:lnTo>
                    <a:pt x="0" y="445915"/>
                  </a:lnTo>
                  <a:cubicBezTo>
                    <a:pt x="0" y="436450"/>
                    <a:pt x="7673" y="428777"/>
                    <a:pt x="17138" y="428777"/>
                  </a:cubicBezTo>
                  <a:lnTo>
                    <a:pt x="117661" y="428777"/>
                  </a:lnTo>
                  <a:lnTo>
                    <a:pt x="117661" y="374629"/>
                  </a:lnTo>
                  <a:lnTo>
                    <a:pt x="17138" y="374629"/>
                  </a:lnTo>
                  <a:cubicBezTo>
                    <a:pt x="7673" y="374629"/>
                    <a:pt x="0" y="366956"/>
                    <a:pt x="0" y="357491"/>
                  </a:cubicBezTo>
                  <a:lnTo>
                    <a:pt x="0" y="288940"/>
                  </a:lnTo>
                  <a:cubicBezTo>
                    <a:pt x="0" y="279475"/>
                    <a:pt x="7673" y="271802"/>
                    <a:pt x="17138" y="271802"/>
                  </a:cubicBezTo>
                  <a:lnTo>
                    <a:pt x="117661" y="271802"/>
                  </a:lnTo>
                  <a:lnTo>
                    <a:pt x="117661" y="210906"/>
                  </a:lnTo>
                  <a:lnTo>
                    <a:pt x="17138" y="210906"/>
                  </a:lnTo>
                  <a:cubicBezTo>
                    <a:pt x="7673" y="210906"/>
                    <a:pt x="0" y="203233"/>
                    <a:pt x="0" y="193768"/>
                  </a:cubicBezTo>
                  <a:lnTo>
                    <a:pt x="0" y="125217"/>
                  </a:lnTo>
                  <a:cubicBezTo>
                    <a:pt x="0" y="115752"/>
                    <a:pt x="7673" y="108079"/>
                    <a:pt x="17138" y="108079"/>
                  </a:cubicBezTo>
                  <a:lnTo>
                    <a:pt x="117661" y="1080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文本框 100"/>
            <p:cNvSpPr txBox="1"/>
            <p:nvPr/>
          </p:nvSpPr>
          <p:spPr>
            <a:xfrm>
              <a:off x="8176349" y="4376530"/>
              <a:ext cx="288078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0" baseline="0" dirty="0" smtClean="0">
                  <a:ln>
                    <a:noFill/>
                  </a:ln>
                  <a:solidFill>
                    <a:schemeClr val="bg1"/>
                  </a:solidFill>
                </a:rPr>
                <a:t>利用历史数据，计算出深圳市最热门的几个出租车上客和下客点，供司机参考。</a:t>
              </a:r>
              <a:endParaRPr lang="en-US" altLang="zh-CN" sz="2000" b="0" baseline="0" dirty="0" smtClean="0">
                <a:ln>
                  <a:noFill/>
                </a:ln>
                <a:solidFill>
                  <a:schemeClr val="bg1"/>
                </a:solidFill>
              </a:endParaRPr>
            </a:p>
          </p:txBody>
        </p:sp>
        <p:sp>
          <p:nvSpPr>
            <p:cNvPr id="117" name="文本框 116"/>
            <p:cNvSpPr txBox="1"/>
            <p:nvPr/>
          </p:nvSpPr>
          <p:spPr>
            <a:xfrm>
              <a:off x="8055825" y="3785638"/>
              <a:ext cx="312747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0" dirty="0" smtClean="0">
                  <a:ln>
                    <a:noFill/>
                  </a:ln>
                  <a:solidFill>
                    <a:schemeClr val="bg1"/>
                  </a:solidFill>
                </a:rPr>
                <a:t>提供载客参考信息</a:t>
              </a:r>
              <a:endParaRPr lang="zh-CN" altLang="en-US" sz="2800" b="0" dirty="0">
                <a:ln>
                  <a:noFill/>
                </a:ln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3261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54213" y="-2"/>
            <a:ext cx="10701713" cy="1061884"/>
            <a:chOff x="354213" y="-2"/>
            <a:chExt cx="10701713" cy="1061884"/>
          </a:xfrm>
        </p:grpSpPr>
        <p:sp>
          <p:nvSpPr>
            <p:cNvPr id="10" name="矩形 9"/>
            <p:cNvSpPr/>
            <p:nvPr/>
          </p:nvSpPr>
          <p:spPr>
            <a:xfrm>
              <a:off x="1102187" y="222011"/>
              <a:ext cx="995373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ea typeface="Gulim" panose="020B0600000101010101" pitchFamily="34" charset="-127"/>
                </a:rPr>
                <a:t>基于</a:t>
              </a:r>
              <a:r>
                <a:rPr lang="en-US" altLang="zh-CN" sz="3200" dirty="0">
                  <a:solidFill>
                    <a:schemeClr val="bg1"/>
                  </a:solidFill>
                  <a:ea typeface="Gulim" panose="020B0600000101010101" pitchFamily="34" charset="-127"/>
                </a:rPr>
                <a:t>DBSCAN</a:t>
              </a:r>
              <a:r>
                <a:rPr lang="zh-CN" altLang="en-US" sz="3200" dirty="0">
                  <a:solidFill>
                    <a:schemeClr val="bg1"/>
                  </a:solidFill>
                  <a:ea typeface="Gulim" panose="020B0600000101010101" pitchFamily="34" charset="-127"/>
                </a:rPr>
                <a:t>聚类找出上下客中心点</a:t>
              </a:r>
              <a:endParaRPr lang="en-US" altLang="zh-CN" sz="3200" dirty="0">
                <a:solidFill>
                  <a:schemeClr val="bg1"/>
                </a:solidFill>
                <a:ea typeface="Gulim" panose="020B0600000101010101" pitchFamily="34" charset="-127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354213" y="-2"/>
              <a:ext cx="766917" cy="1061884"/>
              <a:chOff x="354213" y="-2"/>
              <a:chExt cx="766917" cy="1061884"/>
            </a:xfrm>
          </p:grpSpPr>
          <p:sp>
            <p:nvSpPr>
              <p:cNvPr id="12" name="五边形 11"/>
              <p:cNvSpPr/>
              <p:nvPr/>
            </p:nvSpPr>
            <p:spPr>
              <a:xfrm rot="5400000">
                <a:off x="147736" y="206475"/>
                <a:ext cx="1061884" cy="648929"/>
              </a:xfrm>
              <a:prstGeom prst="homePlate">
                <a:avLst>
                  <a:gd name="adj" fmla="val 31818"/>
                </a:avLst>
              </a:pr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文本框 112"/>
              <p:cNvSpPr txBox="1"/>
              <p:nvPr/>
            </p:nvSpPr>
            <p:spPr>
              <a:xfrm>
                <a:off x="472200" y="207510"/>
                <a:ext cx="6489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bg1"/>
                    </a:solidFill>
                  </a:rPr>
                  <a:t>5</a:t>
                </a:r>
                <a:endParaRPr lang="zh-CN" altLang="en-US" sz="32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7932" y="1123450"/>
            <a:ext cx="8056135" cy="4991100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535205" y="6110455"/>
            <a:ext cx="108770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 smtClean="0">
                <a:solidFill>
                  <a:schemeClr val="bg1"/>
                </a:solidFill>
                <a:ea typeface="Gulim" panose="020B0600000101010101" pitchFamily="34" charset="-127"/>
              </a:rPr>
              <a:t>上客点</a:t>
            </a:r>
            <a:endParaRPr lang="zh-CN" altLang="en-US" sz="2400" b="1" dirty="0">
              <a:solidFill>
                <a:schemeClr val="bg1"/>
              </a:solidFill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6293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54213" y="-2"/>
            <a:ext cx="10701713" cy="1061884"/>
            <a:chOff x="354213" y="-2"/>
            <a:chExt cx="10701713" cy="1061884"/>
          </a:xfrm>
        </p:grpSpPr>
        <p:sp>
          <p:nvSpPr>
            <p:cNvPr id="10" name="矩形 9"/>
            <p:cNvSpPr/>
            <p:nvPr/>
          </p:nvSpPr>
          <p:spPr>
            <a:xfrm>
              <a:off x="1102187" y="222011"/>
              <a:ext cx="995373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ea typeface="Gulim" panose="020B0600000101010101" pitchFamily="34" charset="-127"/>
                </a:rPr>
                <a:t>基于</a:t>
              </a:r>
              <a:r>
                <a:rPr lang="en-US" altLang="zh-CN" sz="3200" dirty="0">
                  <a:solidFill>
                    <a:schemeClr val="bg1"/>
                  </a:solidFill>
                  <a:ea typeface="Gulim" panose="020B0600000101010101" pitchFamily="34" charset="-127"/>
                </a:rPr>
                <a:t>DBSCAN</a:t>
              </a:r>
              <a:r>
                <a:rPr lang="zh-CN" altLang="en-US" sz="3200" dirty="0">
                  <a:solidFill>
                    <a:schemeClr val="bg1"/>
                  </a:solidFill>
                  <a:ea typeface="Gulim" panose="020B0600000101010101" pitchFamily="34" charset="-127"/>
                </a:rPr>
                <a:t>聚类找出上下客</a:t>
              </a:r>
              <a:r>
                <a:rPr lang="zh-CN" altLang="en-US" sz="3200" dirty="0" smtClean="0">
                  <a:solidFill>
                    <a:schemeClr val="bg1"/>
                  </a:solidFill>
                  <a:ea typeface="Gulim" panose="020B0600000101010101" pitchFamily="34" charset="-127"/>
                </a:rPr>
                <a:t>中心点 </a:t>
              </a:r>
              <a:r>
                <a:rPr lang="en-US" altLang="zh-CN" sz="3200" dirty="0" smtClean="0">
                  <a:solidFill>
                    <a:schemeClr val="bg1"/>
                  </a:solidFill>
                  <a:ea typeface="Gulim" panose="020B0600000101010101" pitchFamily="34" charset="-127"/>
                </a:rPr>
                <a:t>- 5</a:t>
              </a:r>
              <a:endParaRPr lang="en-US" altLang="zh-CN" sz="3200" dirty="0">
                <a:solidFill>
                  <a:schemeClr val="bg1"/>
                </a:solidFill>
                <a:ea typeface="Gulim" panose="020B0600000101010101" pitchFamily="34" charset="-127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354213" y="-2"/>
              <a:ext cx="766917" cy="1061884"/>
              <a:chOff x="354213" y="-2"/>
              <a:chExt cx="766917" cy="1061884"/>
            </a:xfrm>
          </p:grpSpPr>
          <p:sp>
            <p:nvSpPr>
              <p:cNvPr id="12" name="五边形 11"/>
              <p:cNvSpPr/>
              <p:nvPr/>
            </p:nvSpPr>
            <p:spPr>
              <a:xfrm rot="5400000">
                <a:off x="147736" y="206475"/>
                <a:ext cx="1061884" cy="648929"/>
              </a:xfrm>
              <a:prstGeom prst="homePlate">
                <a:avLst>
                  <a:gd name="adj" fmla="val 31818"/>
                </a:avLst>
              </a:pr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文本框 112"/>
              <p:cNvSpPr txBox="1"/>
              <p:nvPr/>
            </p:nvSpPr>
            <p:spPr>
              <a:xfrm>
                <a:off x="472200" y="207510"/>
                <a:ext cx="6489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bg1"/>
                    </a:solidFill>
                  </a:rPr>
                  <a:t>5</a:t>
                </a:r>
                <a:endParaRPr lang="zh-CN" altLang="en-US" sz="32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325" y="1154691"/>
            <a:ext cx="9086850" cy="4928618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099343" y="6110455"/>
            <a:ext cx="19933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ea typeface="Gulim" panose="020B0600000101010101" pitchFamily="34" charset="-127"/>
              </a:rPr>
              <a:t>上</a:t>
            </a:r>
            <a:r>
              <a:rPr lang="zh-CN" altLang="en-US" sz="2400" b="1" dirty="0" smtClean="0">
                <a:solidFill>
                  <a:schemeClr val="bg1"/>
                </a:solidFill>
                <a:ea typeface="Gulim" panose="020B0600000101010101" pitchFamily="34" charset="-127"/>
              </a:rPr>
              <a:t>客中心点</a:t>
            </a:r>
            <a:endParaRPr lang="zh-CN" altLang="en-US" sz="2400" b="1" dirty="0">
              <a:solidFill>
                <a:schemeClr val="bg1"/>
              </a:solidFill>
              <a:ea typeface="Gulim" panose="020B0600000101010101" pitchFamily="34" charset="-127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52813" y="2096595"/>
            <a:ext cx="24428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ea typeface="Gulim" panose="020B0600000101010101" pitchFamily="34" charset="-127"/>
              </a:rPr>
              <a:t>e</a:t>
            </a:r>
            <a:r>
              <a:rPr lang="en-US" altLang="zh-CN" sz="2000" b="1" dirty="0" smtClean="0">
                <a:solidFill>
                  <a:schemeClr val="bg1"/>
                </a:solidFill>
                <a:ea typeface="Gulim" panose="020B0600000101010101" pitchFamily="34" charset="-127"/>
              </a:rPr>
              <a:t>psilon = 1.5 km</a:t>
            </a:r>
          </a:p>
          <a:p>
            <a:r>
              <a:rPr lang="en-US" altLang="zh-CN" sz="2000" b="1" dirty="0" err="1" smtClean="0">
                <a:solidFill>
                  <a:schemeClr val="bg1"/>
                </a:solidFill>
                <a:ea typeface="Gulim" panose="020B0600000101010101" pitchFamily="34" charset="-127"/>
              </a:rPr>
              <a:t>min_samp</a:t>
            </a:r>
            <a:r>
              <a:rPr lang="en-US" altLang="zh-CN" sz="2000" b="1" dirty="0" smtClean="0">
                <a:solidFill>
                  <a:schemeClr val="bg1"/>
                </a:solidFill>
                <a:ea typeface="Gulim" panose="020B0600000101010101" pitchFamily="34" charset="-127"/>
              </a:rPr>
              <a:t> = 100</a:t>
            </a:r>
            <a:endParaRPr lang="zh-CN" altLang="en-US" sz="2000" b="1" dirty="0">
              <a:solidFill>
                <a:schemeClr val="bg1"/>
              </a:solidFill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1362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54213" y="-2"/>
            <a:ext cx="10701713" cy="1061884"/>
            <a:chOff x="354213" y="-2"/>
            <a:chExt cx="10701713" cy="1061884"/>
          </a:xfrm>
        </p:grpSpPr>
        <p:sp>
          <p:nvSpPr>
            <p:cNvPr id="10" name="矩形 9"/>
            <p:cNvSpPr/>
            <p:nvPr/>
          </p:nvSpPr>
          <p:spPr>
            <a:xfrm>
              <a:off x="1102187" y="222011"/>
              <a:ext cx="995373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ea typeface="Gulim" panose="020B0600000101010101" pitchFamily="34" charset="-127"/>
                </a:rPr>
                <a:t>基于</a:t>
              </a:r>
              <a:r>
                <a:rPr lang="en-US" altLang="zh-CN" sz="3200" dirty="0">
                  <a:solidFill>
                    <a:schemeClr val="bg1"/>
                  </a:solidFill>
                  <a:ea typeface="Gulim" panose="020B0600000101010101" pitchFamily="34" charset="-127"/>
                </a:rPr>
                <a:t>DBSCAN</a:t>
              </a:r>
              <a:r>
                <a:rPr lang="zh-CN" altLang="en-US" sz="3200" dirty="0">
                  <a:solidFill>
                    <a:schemeClr val="bg1"/>
                  </a:solidFill>
                  <a:ea typeface="Gulim" panose="020B0600000101010101" pitchFamily="34" charset="-127"/>
                </a:rPr>
                <a:t>聚类找出上下客</a:t>
              </a:r>
              <a:r>
                <a:rPr lang="zh-CN" altLang="en-US" sz="3200" dirty="0" smtClean="0">
                  <a:solidFill>
                    <a:schemeClr val="bg1"/>
                  </a:solidFill>
                  <a:ea typeface="Gulim" panose="020B0600000101010101" pitchFamily="34" charset="-127"/>
                </a:rPr>
                <a:t>中心点 </a:t>
              </a:r>
              <a:r>
                <a:rPr lang="en-US" altLang="zh-CN" sz="3200" dirty="0" smtClean="0">
                  <a:solidFill>
                    <a:schemeClr val="bg1"/>
                  </a:solidFill>
                  <a:ea typeface="Gulim" panose="020B0600000101010101" pitchFamily="34" charset="-127"/>
                </a:rPr>
                <a:t>- 12</a:t>
              </a:r>
              <a:endParaRPr lang="en-US" altLang="zh-CN" sz="3200" dirty="0">
                <a:solidFill>
                  <a:schemeClr val="bg1"/>
                </a:solidFill>
                <a:ea typeface="Gulim" panose="020B0600000101010101" pitchFamily="34" charset="-127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354213" y="-2"/>
              <a:ext cx="766917" cy="1061884"/>
              <a:chOff x="354213" y="-2"/>
              <a:chExt cx="766917" cy="1061884"/>
            </a:xfrm>
          </p:grpSpPr>
          <p:sp>
            <p:nvSpPr>
              <p:cNvPr id="12" name="五边形 11"/>
              <p:cNvSpPr/>
              <p:nvPr/>
            </p:nvSpPr>
            <p:spPr>
              <a:xfrm rot="5400000">
                <a:off x="147736" y="206475"/>
                <a:ext cx="1061884" cy="648929"/>
              </a:xfrm>
              <a:prstGeom prst="homePlate">
                <a:avLst>
                  <a:gd name="adj" fmla="val 31818"/>
                </a:avLst>
              </a:pr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文本框 112"/>
              <p:cNvSpPr txBox="1"/>
              <p:nvPr/>
            </p:nvSpPr>
            <p:spPr>
              <a:xfrm>
                <a:off x="472200" y="207510"/>
                <a:ext cx="6489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bg1"/>
                    </a:solidFill>
                  </a:rPr>
                  <a:t>5</a:t>
                </a:r>
                <a:endParaRPr lang="zh-CN" altLang="en-US" sz="32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325" y="1229666"/>
            <a:ext cx="9086850" cy="4778668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099343" y="6110455"/>
            <a:ext cx="19933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ea typeface="Gulim" panose="020B0600000101010101" pitchFamily="34" charset="-127"/>
              </a:rPr>
              <a:t>上</a:t>
            </a:r>
            <a:r>
              <a:rPr lang="zh-CN" altLang="en-US" sz="2400" b="1" dirty="0" smtClean="0">
                <a:solidFill>
                  <a:schemeClr val="bg1"/>
                </a:solidFill>
                <a:ea typeface="Gulim" panose="020B0600000101010101" pitchFamily="34" charset="-127"/>
              </a:rPr>
              <a:t>客中心点</a:t>
            </a:r>
            <a:endParaRPr lang="zh-CN" altLang="en-US" sz="2400" b="1" dirty="0">
              <a:solidFill>
                <a:schemeClr val="bg1"/>
              </a:solidFill>
              <a:ea typeface="Gulim" panose="020B0600000101010101" pitchFamily="34" charset="-127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52813" y="2096595"/>
            <a:ext cx="24428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ea typeface="Gulim" panose="020B0600000101010101" pitchFamily="34" charset="-127"/>
              </a:rPr>
              <a:t>e</a:t>
            </a:r>
            <a:r>
              <a:rPr lang="en-US" altLang="zh-CN" sz="2000" b="1" dirty="0" smtClean="0">
                <a:solidFill>
                  <a:schemeClr val="bg1"/>
                </a:solidFill>
                <a:ea typeface="Gulim" panose="020B0600000101010101" pitchFamily="34" charset="-127"/>
              </a:rPr>
              <a:t>psilon = 0.2 km</a:t>
            </a:r>
          </a:p>
          <a:p>
            <a:r>
              <a:rPr lang="en-US" altLang="zh-CN" sz="2000" b="1" dirty="0" err="1" smtClean="0">
                <a:solidFill>
                  <a:schemeClr val="bg1"/>
                </a:solidFill>
                <a:ea typeface="Gulim" panose="020B0600000101010101" pitchFamily="34" charset="-127"/>
              </a:rPr>
              <a:t>min_samp</a:t>
            </a:r>
            <a:r>
              <a:rPr lang="en-US" altLang="zh-CN" sz="2000" b="1" dirty="0" smtClean="0">
                <a:solidFill>
                  <a:schemeClr val="bg1"/>
                </a:solidFill>
                <a:ea typeface="Gulim" panose="020B0600000101010101" pitchFamily="34" charset="-127"/>
              </a:rPr>
              <a:t> = 60</a:t>
            </a:r>
            <a:endParaRPr lang="zh-CN" altLang="en-US" sz="2000" b="1" dirty="0">
              <a:solidFill>
                <a:schemeClr val="bg1"/>
              </a:solidFill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88130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54213" y="-2"/>
            <a:ext cx="10701713" cy="1061884"/>
            <a:chOff x="354213" y="-2"/>
            <a:chExt cx="10701713" cy="1061884"/>
          </a:xfrm>
        </p:grpSpPr>
        <p:sp>
          <p:nvSpPr>
            <p:cNvPr id="10" name="矩形 9"/>
            <p:cNvSpPr/>
            <p:nvPr/>
          </p:nvSpPr>
          <p:spPr>
            <a:xfrm>
              <a:off x="1102187" y="222011"/>
              <a:ext cx="995373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ea typeface="Gulim" panose="020B0600000101010101" pitchFamily="34" charset="-127"/>
                </a:rPr>
                <a:t>基于</a:t>
              </a:r>
              <a:r>
                <a:rPr lang="en-US" altLang="zh-CN" sz="3200" dirty="0">
                  <a:solidFill>
                    <a:schemeClr val="bg1"/>
                  </a:solidFill>
                  <a:ea typeface="Gulim" panose="020B0600000101010101" pitchFamily="34" charset="-127"/>
                </a:rPr>
                <a:t>DBSCAN</a:t>
              </a:r>
              <a:r>
                <a:rPr lang="zh-CN" altLang="en-US" sz="3200" dirty="0">
                  <a:solidFill>
                    <a:schemeClr val="bg1"/>
                  </a:solidFill>
                  <a:ea typeface="Gulim" panose="020B0600000101010101" pitchFamily="34" charset="-127"/>
                </a:rPr>
                <a:t>聚类找出上下客</a:t>
              </a:r>
              <a:r>
                <a:rPr lang="zh-CN" altLang="en-US" sz="3200" dirty="0" smtClean="0">
                  <a:solidFill>
                    <a:schemeClr val="bg1"/>
                  </a:solidFill>
                  <a:ea typeface="Gulim" panose="020B0600000101010101" pitchFamily="34" charset="-127"/>
                </a:rPr>
                <a:t>中心点 </a:t>
              </a:r>
              <a:r>
                <a:rPr lang="en-US" altLang="zh-CN" sz="3200" dirty="0" smtClean="0">
                  <a:solidFill>
                    <a:schemeClr val="bg1"/>
                  </a:solidFill>
                  <a:ea typeface="Gulim" panose="020B0600000101010101" pitchFamily="34" charset="-127"/>
                </a:rPr>
                <a:t>- 12</a:t>
              </a:r>
              <a:endParaRPr lang="en-US" altLang="zh-CN" sz="3200" dirty="0">
                <a:solidFill>
                  <a:schemeClr val="bg1"/>
                </a:solidFill>
                <a:ea typeface="Gulim" panose="020B0600000101010101" pitchFamily="34" charset="-127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354213" y="-2"/>
              <a:ext cx="766917" cy="1061884"/>
              <a:chOff x="354213" y="-2"/>
              <a:chExt cx="766917" cy="1061884"/>
            </a:xfrm>
          </p:grpSpPr>
          <p:sp>
            <p:nvSpPr>
              <p:cNvPr id="12" name="五边形 11"/>
              <p:cNvSpPr/>
              <p:nvPr/>
            </p:nvSpPr>
            <p:spPr>
              <a:xfrm rot="5400000">
                <a:off x="147736" y="206475"/>
                <a:ext cx="1061884" cy="648929"/>
              </a:xfrm>
              <a:prstGeom prst="homePlate">
                <a:avLst>
                  <a:gd name="adj" fmla="val 31818"/>
                </a:avLst>
              </a:pr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文本框 112"/>
              <p:cNvSpPr txBox="1"/>
              <p:nvPr/>
            </p:nvSpPr>
            <p:spPr>
              <a:xfrm>
                <a:off x="472200" y="207510"/>
                <a:ext cx="6489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bg1"/>
                    </a:solidFill>
                  </a:rPr>
                  <a:t>5</a:t>
                </a:r>
                <a:endParaRPr lang="zh-CN" altLang="en-US" sz="32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697" y="1229666"/>
            <a:ext cx="8820106" cy="4778668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099343" y="6110455"/>
            <a:ext cx="19933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ea typeface="Gulim" panose="020B0600000101010101" pitchFamily="34" charset="-127"/>
              </a:rPr>
              <a:t>上</a:t>
            </a:r>
            <a:r>
              <a:rPr lang="zh-CN" altLang="en-US" sz="2400" b="1" dirty="0" smtClean="0">
                <a:solidFill>
                  <a:schemeClr val="bg1"/>
                </a:solidFill>
                <a:ea typeface="Gulim" panose="020B0600000101010101" pitchFamily="34" charset="-127"/>
              </a:rPr>
              <a:t>客中心点</a:t>
            </a:r>
            <a:endParaRPr lang="zh-CN" altLang="en-US" sz="2400" b="1" dirty="0">
              <a:solidFill>
                <a:schemeClr val="bg1"/>
              </a:solidFill>
              <a:ea typeface="Gulim" panose="020B0600000101010101" pitchFamily="34" charset="-127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52813" y="2096595"/>
            <a:ext cx="24428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ea typeface="Gulim" panose="020B0600000101010101" pitchFamily="34" charset="-127"/>
              </a:rPr>
              <a:t>e</a:t>
            </a:r>
            <a:r>
              <a:rPr lang="en-US" altLang="zh-CN" sz="2000" b="1" dirty="0" smtClean="0">
                <a:solidFill>
                  <a:schemeClr val="bg1"/>
                </a:solidFill>
                <a:ea typeface="Gulim" panose="020B0600000101010101" pitchFamily="34" charset="-127"/>
              </a:rPr>
              <a:t>psilon = 0.2 km</a:t>
            </a:r>
          </a:p>
          <a:p>
            <a:r>
              <a:rPr lang="en-US" altLang="zh-CN" sz="2000" b="1" dirty="0" err="1" smtClean="0">
                <a:solidFill>
                  <a:schemeClr val="bg1"/>
                </a:solidFill>
                <a:ea typeface="Gulim" panose="020B0600000101010101" pitchFamily="34" charset="-127"/>
              </a:rPr>
              <a:t>min_samp</a:t>
            </a:r>
            <a:r>
              <a:rPr lang="en-US" altLang="zh-CN" sz="2000" b="1" dirty="0" smtClean="0">
                <a:solidFill>
                  <a:schemeClr val="bg1"/>
                </a:solidFill>
                <a:ea typeface="Gulim" panose="020B0600000101010101" pitchFamily="34" charset="-127"/>
              </a:rPr>
              <a:t> = 60</a:t>
            </a:r>
            <a:endParaRPr lang="zh-CN" altLang="en-US" sz="2000" b="1" dirty="0">
              <a:solidFill>
                <a:schemeClr val="bg1"/>
              </a:solidFill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0214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88" b="26188"/>
          <a:stretch/>
        </p:blipFill>
        <p:spPr>
          <a:xfrm>
            <a:off x="0" y="0"/>
            <a:ext cx="12192000" cy="6858000"/>
          </a:xfrm>
          <a:prstGeom prst="rtTriangle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7" name="矩形 6"/>
          <p:cNvSpPr/>
          <p:nvPr/>
        </p:nvSpPr>
        <p:spPr>
          <a:xfrm>
            <a:off x="1172965" y="4127549"/>
            <a:ext cx="928777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ea typeface="Gulim" panose="020B0600000101010101" pitchFamily="34" charset="-127"/>
              </a:rPr>
              <a:t>部署 </a:t>
            </a:r>
            <a:r>
              <a:rPr lang="en-US" altLang="zh-CN" sz="4400" dirty="0">
                <a:solidFill>
                  <a:schemeClr val="bg1"/>
                </a:solidFill>
                <a:ea typeface="Gulim" panose="020B0600000101010101" pitchFamily="34" charset="-127"/>
              </a:rPr>
              <a:t>(deployment)</a:t>
            </a:r>
            <a:endParaRPr lang="zh-CN" altLang="en-US" sz="4400" dirty="0">
              <a:solidFill>
                <a:schemeClr val="bg1"/>
              </a:solidFill>
              <a:ea typeface="Gulim" panose="020B0600000101010101" pitchFamily="34" charset="-127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76958" y="5197344"/>
            <a:ext cx="74159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- </a:t>
            </a:r>
            <a:r>
              <a:rPr lang="zh-CN" altLang="en-US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报告和建议。</a:t>
            </a:r>
            <a:endParaRPr lang="zh-CN" altLang="en-US" sz="2400" dirty="0">
              <a:solidFill>
                <a:schemeClr val="bg1"/>
              </a:solidFill>
              <a:ea typeface="Gulim" panose="020B0600000101010101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104" y="3740897"/>
            <a:ext cx="140775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6</a:t>
            </a:r>
            <a:endParaRPr lang="zh-CN" altLang="en-US" sz="15000" dirty="0">
              <a:solidFill>
                <a:schemeClr val="bg1"/>
              </a:solidFill>
              <a:latin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0991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五边形 111"/>
          <p:cNvSpPr/>
          <p:nvPr/>
        </p:nvSpPr>
        <p:spPr>
          <a:xfrm rot="5400000">
            <a:off x="147736" y="206475"/>
            <a:ext cx="1061884" cy="648929"/>
          </a:xfrm>
          <a:prstGeom prst="homePlate">
            <a:avLst>
              <a:gd name="adj" fmla="val 31818"/>
            </a:avLst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文本框 112"/>
          <p:cNvSpPr txBox="1"/>
          <p:nvPr/>
        </p:nvSpPr>
        <p:spPr>
          <a:xfrm>
            <a:off x="472200" y="207510"/>
            <a:ext cx="6489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6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0" y="2241106"/>
            <a:ext cx="12192000" cy="3629025"/>
          </a:xfrm>
          <a:prstGeom prst="rect">
            <a:avLst/>
          </a:prstGeom>
          <a:solidFill>
            <a:schemeClr val="bg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6" name="图片 75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357" y="2261551"/>
            <a:ext cx="6451600" cy="3629025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1102188" y="222011"/>
            <a:ext cx="571496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ea typeface="Gulim" panose="020B0600000101010101" pitchFamily="34" charset="-127"/>
              </a:rPr>
              <a:t>部署 </a:t>
            </a:r>
            <a:r>
              <a:rPr lang="en-US" altLang="zh-CN" sz="3200" dirty="0">
                <a:solidFill>
                  <a:schemeClr val="bg1"/>
                </a:solidFill>
                <a:ea typeface="Gulim" panose="020B0600000101010101" pitchFamily="34" charset="-127"/>
              </a:rPr>
              <a:t>(deployment)</a:t>
            </a:r>
            <a:endParaRPr lang="zh-CN" altLang="en-US" sz="3200" dirty="0">
              <a:solidFill>
                <a:schemeClr val="bg1"/>
              </a:solidFill>
              <a:ea typeface="Gulim" panose="020B0600000101010101" pitchFamily="34" charset="-127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0" y="2261552"/>
            <a:ext cx="3395572" cy="1787165"/>
            <a:chOff x="0" y="2261552"/>
            <a:chExt cx="3395572" cy="1787165"/>
          </a:xfrm>
        </p:grpSpPr>
        <p:sp>
          <p:nvSpPr>
            <p:cNvPr id="65" name="矩形 64"/>
            <p:cNvSpPr/>
            <p:nvPr/>
          </p:nvSpPr>
          <p:spPr>
            <a:xfrm>
              <a:off x="0" y="2261552"/>
              <a:ext cx="3395572" cy="1787165"/>
            </a:xfrm>
            <a:prstGeom prst="rect">
              <a:avLst/>
            </a:prstGeom>
            <a:solidFill>
              <a:srgbClr val="1B8A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6" name="矩形 65"/>
            <p:cNvSpPr/>
            <p:nvPr/>
          </p:nvSpPr>
          <p:spPr>
            <a:xfrm>
              <a:off x="26899" y="2282941"/>
              <a:ext cx="2941258" cy="52322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sz="2800" b="1" dirty="0" smtClean="0">
                  <a:solidFill>
                    <a:schemeClr val="bg1"/>
                  </a:solidFill>
                  <a:ea typeface="Gulim" panose="020B0600000101010101" pitchFamily="34" charset="-127"/>
                </a:rPr>
                <a:t>上下客中心点</a:t>
              </a:r>
              <a:endParaRPr lang="zh-CN" altLang="en-US" sz="2800" b="1" dirty="0">
                <a:solidFill>
                  <a:schemeClr val="bg1"/>
                </a:solidFill>
                <a:ea typeface="Gulim" panose="020B0600000101010101" pitchFamily="34" charset="-127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5708" y="2725278"/>
              <a:ext cx="3201881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bg1"/>
                  </a:solidFill>
                </a:rPr>
                <a:t>在</a:t>
              </a:r>
              <a:r>
                <a:rPr lang="en-US" altLang="zh-CN" sz="2000" dirty="0" smtClean="0">
                  <a:solidFill>
                    <a:schemeClr val="bg1"/>
                  </a:solidFill>
                </a:rPr>
                <a:t>app</a:t>
              </a:r>
              <a:r>
                <a:rPr lang="zh-CN" altLang="en-US" sz="2000" dirty="0" smtClean="0">
                  <a:solidFill>
                    <a:schemeClr val="bg1"/>
                  </a:solidFill>
                </a:rPr>
                <a:t>上可以设置上下客中心点的提示功能，以便司机更有效率地去到多人上车的区域。</a:t>
              </a:r>
              <a:endParaRPr lang="en-US" altLang="zh-CN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矩形 24"/>
          <p:cNvSpPr/>
          <p:nvPr/>
        </p:nvSpPr>
        <p:spPr>
          <a:xfrm>
            <a:off x="0" y="4048717"/>
            <a:ext cx="3395572" cy="1841859"/>
          </a:xfrm>
          <a:prstGeom prst="rect">
            <a:avLst/>
          </a:prstGeom>
          <a:solidFill>
            <a:srgbClr val="4BA9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>
            <a:off x="26899" y="3993372"/>
            <a:ext cx="294125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chemeClr val="bg1"/>
                </a:solidFill>
                <a:ea typeface="Gulim" panose="020B0600000101010101" pitchFamily="34" charset="-127"/>
              </a:rPr>
              <a:t>空驶率热力图</a:t>
            </a:r>
            <a:endParaRPr lang="zh-CN" altLang="en-US" sz="2800" b="1" dirty="0">
              <a:solidFill>
                <a:schemeClr val="bg1"/>
              </a:solidFill>
              <a:ea typeface="Gulim" panose="020B0600000101010101" pitchFamily="34" charset="-127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5709" y="4414421"/>
            <a:ext cx="3201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chemeClr val="bg1"/>
                </a:solidFill>
              </a:rPr>
              <a:t>在</a:t>
            </a:r>
            <a:r>
              <a:rPr lang="en-US" altLang="zh-CN" sz="2000" dirty="0" smtClean="0">
                <a:solidFill>
                  <a:schemeClr val="bg1"/>
                </a:solidFill>
              </a:rPr>
              <a:t>app</a:t>
            </a:r>
            <a:r>
              <a:rPr lang="zh-CN" altLang="en-US" sz="2000" dirty="0" smtClean="0">
                <a:solidFill>
                  <a:schemeClr val="bg1"/>
                </a:solidFill>
              </a:rPr>
              <a:t>上以地图上的热力图的形式显示实时各区域的空驶状况，让司机避开到空驶率高的区域载客。</a:t>
            </a:r>
            <a:endParaRPr lang="en-US" altLang="zh-CN" sz="2000" dirty="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8383979" y="5023928"/>
            <a:ext cx="1658977" cy="523220"/>
          </a:xfrm>
          <a:prstGeom prst="rect">
            <a:avLst/>
          </a:prstGeom>
          <a:solidFill>
            <a:srgbClr val="EA5326"/>
          </a:solidFill>
        </p:spPr>
        <p:txBody>
          <a:bodyPr wrap="square">
            <a:spAutoFit/>
          </a:bodyPr>
          <a:lstStyle/>
          <a:p>
            <a:pPr lvl="0"/>
            <a:r>
              <a:rPr lang="zh-CN" altLang="en-US" sz="2800" b="1" dirty="0" smtClean="0">
                <a:solidFill>
                  <a:schemeClr val="bg1"/>
                </a:solidFill>
                <a:ea typeface="Gulim" panose="020B0600000101010101" pitchFamily="34" charset="-127"/>
              </a:rPr>
              <a:t>部署建议</a:t>
            </a:r>
            <a:endParaRPr lang="zh-CN" altLang="en-US" sz="2800" b="1" dirty="0">
              <a:solidFill>
                <a:schemeClr val="bg1"/>
              </a:solidFill>
              <a:ea typeface="Gulim" panose="020B0600000101010101" pitchFamily="34" charset="-127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0074207" y="2241106"/>
            <a:ext cx="2117793" cy="3629025"/>
            <a:chOff x="0" y="2261552"/>
            <a:chExt cx="3395572" cy="1787165"/>
          </a:xfrm>
        </p:grpSpPr>
        <p:sp>
          <p:nvSpPr>
            <p:cNvPr id="24" name="矩形 23"/>
            <p:cNvSpPr/>
            <p:nvPr/>
          </p:nvSpPr>
          <p:spPr>
            <a:xfrm>
              <a:off x="0" y="2261552"/>
              <a:ext cx="3395572" cy="178716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6" name="矩形 25"/>
            <p:cNvSpPr/>
            <p:nvPr/>
          </p:nvSpPr>
          <p:spPr>
            <a:xfrm>
              <a:off x="26899" y="2282941"/>
              <a:ext cx="2941258" cy="4698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sz="2800" b="1" dirty="0" smtClean="0">
                  <a:solidFill>
                    <a:schemeClr val="bg1"/>
                  </a:solidFill>
                  <a:ea typeface="Gulim" panose="020B0600000101010101" pitchFamily="34" charset="-127"/>
                </a:rPr>
                <a:t>路段拥堵预测</a:t>
              </a:r>
              <a:endParaRPr lang="zh-CN" altLang="en-US" sz="2800" b="1" dirty="0">
                <a:solidFill>
                  <a:schemeClr val="bg1"/>
                </a:solidFill>
                <a:ea typeface="Gulim" panose="020B0600000101010101" pitchFamily="34" charset="-127"/>
              </a:endParaRPr>
            </a:p>
          </p:txBody>
        </p:sp>
        <p:sp>
          <p:nvSpPr>
            <p:cNvPr id="30" name="文本框 19"/>
            <p:cNvSpPr txBox="1"/>
            <p:nvPr/>
          </p:nvSpPr>
          <p:spPr>
            <a:xfrm>
              <a:off x="75709" y="2725278"/>
              <a:ext cx="3201880" cy="8033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chemeClr val="bg1"/>
                  </a:solidFill>
                </a:rPr>
                <a:t>在</a:t>
              </a:r>
              <a:r>
                <a:rPr lang="en-US" altLang="zh-CN" sz="2000" dirty="0" smtClean="0">
                  <a:solidFill>
                    <a:schemeClr val="bg1"/>
                  </a:solidFill>
                </a:rPr>
                <a:t>app</a:t>
              </a:r>
              <a:r>
                <a:rPr lang="zh-CN" altLang="en-US" sz="2000" dirty="0" smtClean="0">
                  <a:solidFill>
                    <a:schemeClr val="bg1"/>
                  </a:solidFill>
                </a:rPr>
                <a:t>上可以设置各路段拥堵状况预测功能，以便用户更有效率地避开拥堵区域。</a:t>
              </a:r>
              <a:endParaRPr lang="en-US" altLang="zh-CN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535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54213" y="-2"/>
            <a:ext cx="10701713" cy="1061884"/>
            <a:chOff x="354213" y="-2"/>
            <a:chExt cx="10701713" cy="1061884"/>
          </a:xfrm>
        </p:grpSpPr>
        <p:sp>
          <p:nvSpPr>
            <p:cNvPr id="3" name="矩形 2"/>
            <p:cNvSpPr/>
            <p:nvPr/>
          </p:nvSpPr>
          <p:spPr>
            <a:xfrm>
              <a:off x="1102187" y="222011"/>
              <a:ext cx="995373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sz="3200" dirty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数据</a:t>
              </a:r>
              <a:r>
                <a:rPr lang="zh-CN" altLang="en-US" sz="3200" dirty="0" smtClean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理解 </a:t>
              </a:r>
              <a:r>
                <a:rPr lang="en-US" altLang="zh-CN" sz="3200" dirty="0" smtClean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-</a:t>
              </a:r>
              <a:r>
                <a:rPr lang="zh-CN" altLang="en-US" sz="3200" dirty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某车某天行驶</a:t>
              </a:r>
              <a:r>
                <a:rPr lang="zh-CN" altLang="en-US" sz="3200" dirty="0" smtClean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路线 </a:t>
              </a:r>
              <a:r>
                <a:rPr lang="en-US" altLang="zh-CN" sz="3200" dirty="0" smtClean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– </a:t>
              </a:r>
              <a:r>
                <a:rPr lang="zh-CN" altLang="en-US" sz="3200" dirty="0" smtClean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从机场空驶回城 </a:t>
              </a:r>
              <a:endParaRPr lang="zh-CN" altLang="en-US" sz="3200" dirty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354213" y="-2"/>
              <a:ext cx="766917" cy="1061884"/>
              <a:chOff x="354213" y="-2"/>
              <a:chExt cx="766917" cy="1061884"/>
            </a:xfrm>
          </p:grpSpPr>
          <p:sp>
            <p:nvSpPr>
              <p:cNvPr id="5" name="五边形 4"/>
              <p:cNvSpPr/>
              <p:nvPr/>
            </p:nvSpPr>
            <p:spPr>
              <a:xfrm rot="5400000">
                <a:off x="147736" y="206475"/>
                <a:ext cx="1061884" cy="648929"/>
              </a:xfrm>
              <a:prstGeom prst="homePlate">
                <a:avLst>
                  <a:gd name="adj" fmla="val 31818"/>
                </a:avLst>
              </a:pr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文本框 112"/>
              <p:cNvSpPr txBox="1"/>
              <p:nvPr/>
            </p:nvSpPr>
            <p:spPr>
              <a:xfrm>
                <a:off x="472200" y="207510"/>
                <a:ext cx="6489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bg1"/>
                    </a:solidFill>
                  </a:rPr>
                  <a:t>2</a:t>
                </a:r>
                <a:endParaRPr lang="zh-CN" altLang="en-US" sz="32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4462" y="902103"/>
            <a:ext cx="5759533" cy="585808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9367558" y="2651837"/>
            <a:ext cx="29180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是否有推荐的回城方案？</a:t>
            </a:r>
            <a:endParaRPr lang="zh-CN" altLang="en-US" sz="2400" dirty="0">
              <a:solidFill>
                <a:schemeClr val="bg1"/>
              </a:solidFill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2206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54213" y="-2"/>
            <a:ext cx="10701713" cy="1061884"/>
            <a:chOff x="354213" y="-2"/>
            <a:chExt cx="10701713" cy="1061884"/>
          </a:xfrm>
        </p:grpSpPr>
        <p:sp>
          <p:nvSpPr>
            <p:cNvPr id="10" name="矩形 9"/>
            <p:cNvSpPr/>
            <p:nvPr/>
          </p:nvSpPr>
          <p:spPr>
            <a:xfrm>
              <a:off x="1102187" y="222011"/>
              <a:ext cx="995373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ea typeface="Gulim" panose="020B0600000101010101" pitchFamily="34" charset="-127"/>
                </a:rPr>
                <a:t>基于</a:t>
              </a:r>
              <a:r>
                <a:rPr lang="en-US" altLang="zh-CN" sz="3200" dirty="0">
                  <a:solidFill>
                    <a:schemeClr val="bg1"/>
                  </a:solidFill>
                  <a:ea typeface="Gulim" panose="020B0600000101010101" pitchFamily="34" charset="-127"/>
                </a:rPr>
                <a:t>DBSCAN</a:t>
              </a:r>
              <a:r>
                <a:rPr lang="zh-CN" altLang="en-US" sz="3200" dirty="0">
                  <a:solidFill>
                    <a:schemeClr val="bg1"/>
                  </a:solidFill>
                  <a:ea typeface="Gulim" panose="020B0600000101010101" pitchFamily="34" charset="-127"/>
                </a:rPr>
                <a:t>聚类找出上下客</a:t>
              </a:r>
              <a:r>
                <a:rPr lang="zh-CN" altLang="en-US" sz="3200" dirty="0" smtClean="0">
                  <a:solidFill>
                    <a:schemeClr val="bg1"/>
                  </a:solidFill>
                  <a:ea typeface="Gulim" panose="020B0600000101010101" pitchFamily="34" charset="-127"/>
                </a:rPr>
                <a:t>中心点 </a:t>
              </a:r>
              <a:r>
                <a:rPr lang="en-US" altLang="zh-CN" sz="3200" dirty="0" smtClean="0">
                  <a:solidFill>
                    <a:schemeClr val="bg1"/>
                  </a:solidFill>
                  <a:ea typeface="Gulim" panose="020B0600000101010101" pitchFamily="34" charset="-127"/>
                </a:rPr>
                <a:t>- 5</a:t>
              </a:r>
              <a:endParaRPr lang="en-US" altLang="zh-CN" sz="3200" dirty="0">
                <a:solidFill>
                  <a:schemeClr val="bg1"/>
                </a:solidFill>
                <a:ea typeface="Gulim" panose="020B0600000101010101" pitchFamily="34" charset="-127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354213" y="-2"/>
              <a:ext cx="766917" cy="1061884"/>
              <a:chOff x="354213" y="-2"/>
              <a:chExt cx="766917" cy="1061884"/>
            </a:xfrm>
          </p:grpSpPr>
          <p:sp>
            <p:nvSpPr>
              <p:cNvPr id="12" name="五边形 11"/>
              <p:cNvSpPr/>
              <p:nvPr/>
            </p:nvSpPr>
            <p:spPr>
              <a:xfrm rot="5400000">
                <a:off x="147736" y="206475"/>
                <a:ext cx="1061884" cy="648929"/>
              </a:xfrm>
              <a:prstGeom prst="homePlate">
                <a:avLst>
                  <a:gd name="adj" fmla="val 31818"/>
                </a:avLst>
              </a:pr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文本框 112"/>
              <p:cNvSpPr txBox="1"/>
              <p:nvPr/>
            </p:nvSpPr>
            <p:spPr>
              <a:xfrm>
                <a:off x="472200" y="207510"/>
                <a:ext cx="6489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bg1"/>
                    </a:solidFill>
                  </a:rPr>
                  <a:t>5</a:t>
                </a:r>
                <a:endParaRPr lang="zh-CN" altLang="en-US" sz="32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6325" y="1154691"/>
            <a:ext cx="9086850" cy="4928618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5099343" y="6110455"/>
            <a:ext cx="199331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ea typeface="Gulim" panose="020B0600000101010101" pitchFamily="34" charset="-127"/>
              </a:rPr>
              <a:t>上</a:t>
            </a:r>
            <a:r>
              <a:rPr lang="zh-CN" altLang="en-US" sz="2400" b="1" dirty="0" smtClean="0">
                <a:solidFill>
                  <a:schemeClr val="bg1"/>
                </a:solidFill>
                <a:ea typeface="Gulim" panose="020B0600000101010101" pitchFamily="34" charset="-127"/>
              </a:rPr>
              <a:t>客中心点</a:t>
            </a:r>
            <a:endParaRPr lang="zh-CN" altLang="en-US" sz="2400" b="1" dirty="0">
              <a:solidFill>
                <a:schemeClr val="bg1"/>
              </a:solidFill>
              <a:ea typeface="Gulim" panose="020B0600000101010101" pitchFamily="34" charset="-127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52813" y="2096595"/>
            <a:ext cx="24428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  <a:ea typeface="Gulim" panose="020B0600000101010101" pitchFamily="34" charset="-127"/>
              </a:rPr>
              <a:t>e</a:t>
            </a:r>
            <a:r>
              <a:rPr lang="en-US" altLang="zh-CN" sz="2000" b="1" dirty="0" smtClean="0">
                <a:solidFill>
                  <a:schemeClr val="bg1"/>
                </a:solidFill>
                <a:ea typeface="Gulim" panose="020B0600000101010101" pitchFamily="34" charset="-127"/>
              </a:rPr>
              <a:t>psilon = 1.5 km</a:t>
            </a:r>
          </a:p>
          <a:p>
            <a:r>
              <a:rPr lang="en-US" altLang="zh-CN" sz="2000" b="1" dirty="0" err="1" smtClean="0">
                <a:solidFill>
                  <a:schemeClr val="bg1"/>
                </a:solidFill>
                <a:ea typeface="Gulim" panose="020B0600000101010101" pitchFamily="34" charset="-127"/>
              </a:rPr>
              <a:t>min_samp</a:t>
            </a:r>
            <a:r>
              <a:rPr lang="en-US" altLang="zh-CN" sz="2000" b="1" dirty="0" smtClean="0">
                <a:solidFill>
                  <a:schemeClr val="bg1"/>
                </a:solidFill>
                <a:ea typeface="Gulim" panose="020B0600000101010101" pitchFamily="34" charset="-127"/>
              </a:rPr>
              <a:t> = 100</a:t>
            </a:r>
            <a:endParaRPr lang="zh-CN" altLang="en-US" sz="2000" b="1" dirty="0">
              <a:solidFill>
                <a:schemeClr val="bg1"/>
              </a:solidFill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349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1880418" y="2374274"/>
            <a:ext cx="932344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dirty="0" smtClean="0">
                <a:solidFill>
                  <a:schemeClr val="bg1"/>
                </a:solidFill>
                <a:latin typeface="+mj-lt"/>
                <a:ea typeface="Gulim" panose="020B0600000101010101" pitchFamily="34" charset="-127"/>
              </a:rPr>
              <a:t>THANK YOU</a:t>
            </a:r>
            <a:endParaRPr lang="zh-CN" altLang="en-US" sz="11500" dirty="0">
              <a:solidFill>
                <a:schemeClr val="bg1"/>
              </a:solidFill>
              <a:latin typeface="+mj-lt"/>
              <a:ea typeface="Gulim" panose="020B0600000101010101" pitchFamily="34" charset="-127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873010" y="6136820"/>
            <a:ext cx="1318990" cy="461665"/>
          </a:xfrm>
          <a:prstGeom prst="rect">
            <a:avLst/>
          </a:prstGeom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en-US" altLang="zh-CN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BY </a:t>
            </a:r>
            <a:r>
              <a:rPr lang="zh-CN" altLang="en-US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梁毅</a:t>
            </a:r>
            <a:endParaRPr lang="zh-CN" altLang="en-US" sz="2400" dirty="0">
              <a:solidFill>
                <a:schemeClr val="bg1"/>
              </a:solidFill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96375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88" b="26188"/>
          <a:stretch/>
        </p:blipFill>
        <p:spPr>
          <a:xfrm>
            <a:off x="0" y="0"/>
            <a:ext cx="12192000" cy="6858000"/>
          </a:xfrm>
          <a:prstGeom prst="rtTriangle">
            <a:avLst/>
          </a:prstGeom>
          <a:effectLst>
            <a:reflection endPos="0" dist="50800" dir="5400000" sy="-100000" algn="bl" rotWithShape="0"/>
          </a:effectLst>
        </p:spPr>
      </p:pic>
      <p:sp>
        <p:nvSpPr>
          <p:cNvPr id="7" name="矩形 6"/>
          <p:cNvSpPr/>
          <p:nvPr/>
        </p:nvSpPr>
        <p:spPr>
          <a:xfrm>
            <a:off x="1172965" y="4127549"/>
            <a:ext cx="928777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+mj-lt"/>
                <a:ea typeface="Gulim" panose="020B0600000101010101" pitchFamily="34" charset="-127"/>
              </a:rPr>
              <a:t>数据理解（</a:t>
            </a:r>
            <a:r>
              <a:rPr lang="en-US" altLang="zh-CN" sz="4400" dirty="0">
                <a:solidFill>
                  <a:schemeClr val="bg1"/>
                </a:solidFill>
                <a:latin typeface="+mj-lt"/>
                <a:ea typeface="Gulim" panose="020B0600000101010101" pitchFamily="34" charset="-127"/>
              </a:rPr>
              <a:t>data understanding</a:t>
            </a:r>
            <a:r>
              <a:rPr lang="zh-CN" altLang="en-US" sz="4400" dirty="0">
                <a:solidFill>
                  <a:schemeClr val="bg1"/>
                </a:solidFill>
                <a:latin typeface="+mj-lt"/>
                <a:ea typeface="Gulim" panose="020B0600000101010101" pitchFamily="34" charset="-127"/>
              </a:rPr>
              <a:t>）</a:t>
            </a:r>
            <a:endParaRPr lang="en-US" altLang="zh-CN" sz="4400" dirty="0">
              <a:solidFill>
                <a:schemeClr val="bg1"/>
              </a:solidFill>
              <a:latin typeface="+mj-lt"/>
              <a:ea typeface="Gulim" panose="020B0600000101010101" pitchFamily="34" charset="-127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76958" y="5197344"/>
            <a:ext cx="74159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- </a:t>
            </a:r>
            <a:r>
              <a:rPr lang="zh-CN" altLang="en-US" sz="2400" dirty="0">
                <a:solidFill>
                  <a:schemeClr val="bg1"/>
                </a:solidFill>
                <a:ea typeface="Gulim" panose="020B0600000101010101" pitchFamily="34" charset="-127"/>
              </a:rPr>
              <a:t>数据简介，</a:t>
            </a:r>
            <a:r>
              <a:rPr lang="zh-CN" altLang="en-US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描绘，探索，特征</a:t>
            </a:r>
            <a:r>
              <a:rPr lang="zh-CN" altLang="en-US" sz="2400" dirty="0">
                <a:solidFill>
                  <a:schemeClr val="bg1"/>
                </a:solidFill>
                <a:ea typeface="Gulim" panose="020B0600000101010101" pitchFamily="34" charset="-127"/>
              </a:rPr>
              <a:t>统计，</a:t>
            </a:r>
            <a:r>
              <a:rPr lang="zh-CN" altLang="en-US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检验的质量</a:t>
            </a:r>
            <a:endParaRPr lang="zh-CN" altLang="en-US" sz="2400" dirty="0">
              <a:solidFill>
                <a:schemeClr val="bg1"/>
              </a:solidFill>
              <a:ea typeface="Gulim" panose="020B0600000101010101" pitchFamily="34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104" y="3740897"/>
            <a:ext cx="1407758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5000" dirty="0" smtClean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2</a:t>
            </a:r>
            <a:endParaRPr lang="zh-CN" altLang="en-US" sz="15000" dirty="0">
              <a:solidFill>
                <a:schemeClr val="bg1"/>
              </a:solidFill>
              <a:latin typeface="Verdana" pitchFamily="34" charset="0"/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08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1114573"/>
            <a:ext cx="5729349" cy="4367126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354213" y="-2"/>
            <a:ext cx="6462944" cy="1061884"/>
            <a:chOff x="354213" y="-2"/>
            <a:chExt cx="6462944" cy="1061884"/>
          </a:xfrm>
        </p:grpSpPr>
        <p:sp>
          <p:nvSpPr>
            <p:cNvPr id="11" name="矩形 10"/>
            <p:cNvSpPr/>
            <p:nvPr/>
          </p:nvSpPr>
          <p:spPr>
            <a:xfrm>
              <a:off x="1102188" y="222011"/>
              <a:ext cx="571496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sz="3200" dirty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数据理解</a:t>
              </a: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354213" y="-2"/>
              <a:ext cx="766917" cy="1061884"/>
              <a:chOff x="354213" y="-2"/>
              <a:chExt cx="766917" cy="1061884"/>
            </a:xfrm>
          </p:grpSpPr>
          <p:sp>
            <p:nvSpPr>
              <p:cNvPr id="12" name="五边形 11"/>
              <p:cNvSpPr/>
              <p:nvPr/>
            </p:nvSpPr>
            <p:spPr>
              <a:xfrm rot="5400000">
                <a:off x="147736" y="206475"/>
                <a:ext cx="1061884" cy="648929"/>
              </a:xfrm>
              <a:prstGeom prst="homePlate">
                <a:avLst>
                  <a:gd name="adj" fmla="val 31818"/>
                </a:avLst>
              </a:pr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文本框 112"/>
              <p:cNvSpPr txBox="1"/>
              <p:nvPr/>
            </p:nvSpPr>
            <p:spPr>
              <a:xfrm>
                <a:off x="472200" y="207510"/>
                <a:ext cx="6489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bg1"/>
                    </a:solidFill>
                  </a:rPr>
                  <a:t>2</a:t>
                </a:r>
                <a:endParaRPr lang="zh-CN" altLang="en-US" sz="3200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8109765" y="633779"/>
            <a:ext cx="4280646" cy="5669329"/>
            <a:chOff x="6936315" y="912698"/>
            <a:chExt cx="4280646" cy="5669329"/>
          </a:xfrm>
        </p:grpSpPr>
        <p:grpSp>
          <p:nvGrpSpPr>
            <p:cNvPr id="51" name="组合 50"/>
            <p:cNvGrpSpPr/>
            <p:nvPr/>
          </p:nvGrpSpPr>
          <p:grpSpPr>
            <a:xfrm>
              <a:off x="6936315" y="912698"/>
              <a:ext cx="4280646" cy="4756908"/>
              <a:chOff x="6936315" y="1114573"/>
              <a:chExt cx="4280646" cy="4756908"/>
            </a:xfrm>
          </p:grpSpPr>
          <p:grpSp>
            <p:nvGrpSpPr>
              <p:cNvPr id="26" name="组合 25"/>
              <p:cNvGrpSpPr/>
              <p:nvPr/>
            </p:nvGrpSpPr>
            <p:grpSpPr>
              <a:xfrm>
                <a:off x="6936315" y="1114573"/>
                <a:ext cx="4280646" cy="461665"/>
                <a:chOff x="6936315" y="402623"/>
                <a:chExt cx="4280646" cy="461665"/>
              </a:xfrm>
            </p:grpSpPr>
            <p:sp>
              <p:nvSpPr>
                <p:cNvPr id="4" name="矩形 3"/>
                <p:cNvSpPr>
                  <a:spLocks noChangeAspect="1"/>
                </p:cNvSpPr>
                <p:nvPr/>
              </p:nvSpPr>
              <p:spPr>
                <a:xfrm>
                  <a:off x="7348751" y="402623"/>
                  <a:ext cx="386821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400" dirty="0" smtClean="0">
                      <a:solidFill>
                        <a:schemeClr val="bg1"/>
                      </a:solidFill>
                      <a:ea typeface="Gulim" panose="020B0600000101010101" pitchFamily="34" charset="-127"/>
                    </a:rPr>
                    <a:t>name </a:t>
                  </a:r>
                  <a:r>
                    <a:rPr lang="zh-CN" altLang="en-US" sz="2400" dirty="0" smtClean="0">
                      <a:solidFill>
                        <a:schemeClr val="bg1"/>
                      </a:solidFill>
                      <a:ea typeface="Gulim" panose="020B0600000101010101" pitchFamily="34" charset="-127"/>
                    </a:rPr>
                    <a:t>车牌号</a:t>
                  </a:r>
                  <a:endParaRPr lang="zh-CN" altLang="en-US" sz="2400" dirty="0">
                    <a:solidFill>
                      <a:schemeClr val="bg1"/>
                    </a:solidFill>
                    <a:ea typeface="Gulim" panose="020B0600000101010101" pitchFamily="34" charset="-127"/>
                  </a:endParaRPr>
                </a:p>
              </p:txBody>
            </p:sp>
            <p:sp>
              <p:nvSpPr>
                <p:cNvPr id="7" name="矩形 6"/>
                <p:cNvSpPr>
                  <a:spLocks noChangeAspect="1"/>
                </p:cNvSpPr>
                <p:nvPr/>
              </p:nvSpPr>
              <p:spPr>
                <a:xfrm>
                  <a:off x="6936315" y="408463"/>
                  <a:ext cx="228615" cy="444191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27" name="组合 26"/>
              <p:cNvGrpSpPr/>
              <p:nvPr/>
            </p:nvGrpSpPr>
            <p:grpSpPr>
              <a:xfrm>
                <a:off x="6936315" y="1980062"/>
                <a:ext cx="4280646" cy="461665"/>
                <a:chOff x="6936315" y="402623"/>
                <a:chExt cx="4280646" cy="461665"/>
              </a:xfrm>
            </p:grpSpPr>
            <p:sp>
              <p:nvSpPr>
                <p:cNvPr id="28" name="矩形 27"/>
                <p:cNvSpPr>
                  <a:spLocks noChangeAspect="1"/>
                </p:cNvSpPr>
                <p:nvPr/>
              </p:nvSpPr>
              <p:spPr>
                <a:xfrm>
                  <a:off x="7348751" y="402623"/>
                  <a:ext cx="386821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400" dirty="0" smtClean="0">
                      <a:solidFill>
                        <a:schemeClr val="bg1"/>
                      </a:solidFill>
                      <a:ea typeface="Gulim" panose="020B0600000101010101" pitchFamily="34" charset="-127"/>
                    </a:rPr>
                    <a:t>time </a:t>
                  </a:r>
                  <a:r>
                    <a:rPr lang="zh-CN" altLang="en-US" sz="2400" dirty="0" smtClean="0">
                      <a:solidFill>
                        <a:schemeClr val="bg1"/>
                      </a:solidFill>
                      <a:ea typeface="Gulim" panose="020B0600000101010101" pitchFamily="34" charset="-127"/>
                    </a:rPr>
                    <a:t>采集</a:t>
                  </a:r>
                  <a:r>
                    <a:rPr lang="zh-CN" altLang="en-US" sz="2400" dirty="0">
                      <a:solidFill>
                        <a:schemeClr val="bg1"/>
                      </a:solidFill>
                      <a:ea typeface="Gulim" panose="020B0600000101010101" pitchFamily="34" charset="-127"/>
                    </a:rPr>
                    <a:t>时间点</a:t>
                  </a:r>
                </a:p>
              </p:txBody>
            </p:sp>
            <p:sp>
              <p:nvSpPr>
                <p:cNvPr id="29" name="矩形 28"/>
                <p:cNvSpPr>
                  <a:spLocks noChangeAspect="1"/>
                </p:cNvSpPr>
                <p:nvPr/>
              </p:nvSpPr>
              <p:spPr>
                <a:xfrm>
                  <a:off x="6936315" y="408463"/>
                  <a:ext cx="228615" cy="444191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39" name="组合 38"/>
              <p:cNvGrpSpPr/>
              <p:nvPr/>
            </p:nvGrpSpPr>
            <p:grpSpPr>
              <a:xfrm>
                <a:off x="6936315" y="2836471"/>
                <a:ext cx="4280646" cy="461665"/>
                <a:chOff x="6936315" y="402623"/>
                <a:chExt cx="4280646" cy="461665"/>
              </a:xfrm>
            </p:grpSpPr>
            <p:sp>
              <p:nvSpPr>
                <p:cNvPr id="40" name="矩形 39"/>
                <p:cNvSpPr>
                  <a:spLocks noChangeAspect="1"/>
                </p:cNvSpPr>
                <p:nvPr/>
              </p:nvSpPr>
              <p:spPr>
                <a:xfrm>
                  <a:off x="7348751" y="402623"/>
                  <a:ext cx="386821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400" dirty="0" err="1" smtClean="0">
                      <a:solidFill>
                        <a:schemeClr val="bg1"/>
                      </a:solidFill>
                      <a:ea typeface="Gulim" panose="020B0600000101010101" pitchFamily="34" charset="-127"/>
                    </a:rPr>
                    <a:t>jd</a:t>
                  </a:r>
                  <a:r>
                    <a:rPr lang="en-US" altLang="zh-CN" sz="2400" dirty="0" smtClean="0">
                      <a:solidFill>
                        <a:schemeClr val="bg1"/>
                      </a:solidFill>
                      <a:ea typeface="Gulim" panose="020B0600000101010101" pitchFamily="34" charset="-127"/>
                    </a:rPr>
                    <a:t> </a:t>
                  </a:r>
                  <a:r>
                    <a:rPr lang="zh-CN" altLang="en-US" sz="2400" dirty="0" smtClean="0">
                      <a:solidFill>
                        <a:schemeClr val="bg1"/>
                      </a:solidFill>
                      <a:ea typeface="Gulim" panose="020B0600000101010101" pitchFamily="34" charset="-127"/>
                    </a:rPr>
                    <a:t>经度</a:t>
                  </a:r>
                  <a:endParaRPr lang="zh-CN" altLang="en-US" sz="2400" dirty="0">
                    <a:solidFill>
                      <a:schemeClr val="bg1"/>
                    </a:solidFill>
                    <a:ea typeface="Gulim" panose="020B0600000101010101" pitchFamily="34" charset="-127"/>
                  </a:endParaRPr>
                </a:p>
              </p:txBody>
            </p:sp>
            <p:sp>
              <p:nvSpPr>
                <p:cNvPr id="41" name="矩形 40"/>
                <p:cNvSpPr>
                  <a:spLocks noChangeAspect="1"/>
                </p:cNvSpPr>
                <p:nvPr/>
              </p:nvSpPr>
              <p:spPr>
                <a:xfrm>
                  <a:off x="6936315" y="408463"/>
                  <a:ext cx="228615" cy="444191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6936315" y="3684113"/>
                <a:ext cx="4280646" cy="461665"/>
                <a:chOff x="6936315" y="402623"/>
                <a:chExt cx="4280646" cy="461665"/>
              </a:xfrm>
            </p:grpSpPr>
            <p:sp>
              <p:nvSpPr>
                <p:cNvPr id="43" name="矩形 42"/>
                <p:cNvSpPr>
                  <a:spLocks noChangeAspect="1"/>
                </p:cNvSpPr>
                <p:nvPr/>
              </p:nvSpPr>
              <p:spPr>
                <a:xfrm>
                  <a:off x="7348751" y="402623"/>
                  <a:ext cx="386821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400" dirty="0" err="1" smtClean="0">
                      <a:solidFill>
                        <a:schemeClr val="bg1"/>
                      </a:solidFill>
                      <a:ea typeface="Gulim" panose="020B0600000101010101" pitchFamily="34" charset="-127"/>
                    </a:rPr>
                    <a:t>wd</a:t>
                  </a:r>
                  <a:r>
                    <a:rPr lang="en-US" altLang="zh-CN" sz="2400" dirty="0" smtClean="0">
                      <a:solidFill>
                        <a:schemeClr val="bg1"/>
                      </a:solidFill>
                      <a:ea typeface="Gulim" panose="020B0600000101010101" pitchFamily="34" charset="-127"/>
                    </a:rPr>
                    <a:t> </a:t>
                  </a:r>
                  <a:r>
                    <a:rPr lang="zh-CN" altLang="en-US" sz="2400" dirty="0" smtClean="0">
                      <a:solidFill>
                        <a:schemeClr val="bg1"/>
                      </a:solidFill>
                      <a:ea typeface="Gulim" panose="020B0600000101010101" pitchFamily="34" charset="-127"/>
                    </a:rPr>
                    <a:t>纬度</a:t>
                  </a:r>
                  <a:endParaRPr lang="zh-CN" altLang="en-US" sz="2400" dirty="0">
                    <a:solidFill>
                      <a:schemeClr val="bg1"/>
                    </a:solidFill>
                    <a:ea typeface="Gulim" panose="020B0600000101010101" pitchFamily="34" charset="-127"/>
                  </a:endParaRPr>
                </a:p>
              </p:txBody>
            </p:sp>
            <p:sp>
              <p:nvSpPr>
                <p:cNvPr id="44" name="矩形 43"/>
                <p:cNvSpPr>
                  <a:spLocks noChangeAspect="1"/>
                </p:cNvSpPr>
                <p:nvPr/>
              </p:nvSpPr>
              <p:spPr>
                <a:xfrm>
                  <a:off x="6936315" y="408463"/>
                  <a:ext cx="228615" cy="444191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6936315" y="4539194"/>
                <a:ext cx="4280646" cy="461665"/>
                <a:chOff x="6936315" y="402623"/>
                <a:chExt cx="4280646" cy="461665"/>
              </a:xfrm>
            </p:grpSpPr>
            <p:sp>
              <p:nvSpPr>
                <p:cNvPr id="46" name="矩形 45"/>
                <p:cNvSpPr>
                  <a:spLocks noChangeAspect="1"/>
                </p:cNvSpPr>
                <p:nvPr/>
              </p:nvSpPr>
              <p:spPr>
                <a:xfrm>
                  <a:off x="7348751" y="402623"/>
                  <a:ext cx="386821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400" dirty="0" smtClean="0">
                      <a:solidFill>
                        <a:schemeClr val="bg1"/>
                      </a:solidFill>
                      <a:ea typeface="Gulim" panose="020B0600000101010101" pitchFamily="34" charset="-127"/>
                    </a:rPr>
                    <a:t>status </a:t>
                  </a:r>
                  <a:r>
                    <a:rPr lang="zh-CN" altLang="en-US" sz="2400" dirty="0" smtClean="0">
                      <a:solidFill>
                        <a:schemeClr val="bg1"/>
                      </a:solidFill>
                      <a:ea typeface="Gulim" panose="020B0600000101010101" pitchFamily="34" charset="-127"/>
                    </a:rPr>
                    <a:t>车辆</a:t>
                  </a:r>
                  <a:r>
                    <a:rPr lang="zh-CN" altLang="en-US" sz="2400" dirty="0">
                      <a:solidFill>
                        <a:schemeClr val="bg1"/>
                      </a:solidFill>
                      <a:ea typeface="Gulim" panose="020B0600000101010101" pitchFamily="34" charset="-127"/>
                    </a:rPr>
                    <a:t>状态</a:t>
                  </a:r>
                </a:p>
              </p:txBody>
            </p:sp>
            <p:sp>
              <p:nvSpPr>
                <p:cNvPr id="47" name="矩形 46"/>
                <p:cNvSpPr>
                  <a:spLocks noChangeAspect="1"/>
                </p:cNvSpPr>
                <p:nvPr/>
              </p:nvSpPr>
              <p:spPr>
                <a:xfrm>
                  <a:off x="6936315" y="408463"/>
                  <a:ext cx="228615" cy="444191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6936315" y="5409816"/>
                <a:ext cx="4280646" cy="461665"/>
                <a:chOff x="6936315" y="402623"/>
                <a:chExt cx="4280646" cy="461665"/>
              </a:xfrm>
            </p:grpSpPr>
            <p:sp>
              <p:nvSpPr>
                <p:cNvPr id="49" name="矩形 48"/>
                <p:cNvSpPr>
                  <a:spLocks noChangeAspect="1"/>
                </p:cNvSpPr>
                <p:nvPr/>
              </p:nvSpPr>
              <p:spPr>
                <a:xfrm>
                  <a:off x="7348751" y="402623"/>
                  <a:ext cx="3868210" cy="46166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r>
                    <a:rPr lang="en-US" altLang="zh-CN" sz="2400" dirty="0" smtClean="0">
                      <a:solidFill>
                        <a:schemeClr val="bg1"/>
                      </a:solidFill>
                      <a:ea typeface="Gulim" panose="020B0600000101010101" pitchFamily="34" charset="-127"/>
                    </a:rPr>
                    <a:t>v </a:t>
                  </a:r>
                  <a:r>
                    <a:rPr lang="zh-CN" altLang="en-US" sz="2400" dirty="0" smtClean="0">
                      <a:solidFill>
                        <a:schemeClr val="bg1"/>
                      </a:solidFill>
                      <a:ea typeface="Gulim" panose="020B0600000101010101" pitchFamily="34" charset="-127"/>
                    </a:rPr>
                    <a:t>车速</a:t>
                  </a:r>
                  <a:r>
                    <a:rPr lang="zh-CN" altLang="en-US" sz="2400" dirty="0">
                      <a:solidFill>
                        <a:schemeClr val="bg1"/>
                      </a:solidFill>
                      <a:ea typeface="Gulim" panose="020B0600000101010101" pitchFamily="34" charset="-127"/>
                    </a:rPr>
                    <a:t>（</a:t>
                  </a:r>
                  <a:r>
                    <a:rPr lang="en-US" altLang="zh-CN" sz="2400" dirty="0">
                      <a:solidFill>
                        <a:schemeClr val="bg1"/>
                      </a:solidFill>
                      <a:ea typeface="Gulim" panose="020B0600000101010101" pitchFamily="34" charset="-127"/>
                    </a:rPr>
                    <a:t>km/h)</a:t>
                  </a:r>
                  <a:endParaRPr lang="zh-CN" altLang="en-US" sz="2400" dirty="0">
                    <a:solidFill>
                      <a:schemeClr val="bg1"/>
                    </a:solidFill>
                    <a:ea typeface="Gulim" panose="020B0600000101010101" pitchFamily="34" charset="-127"/>
                  </a:endParaRPr>
                </a:p>
              </p:txBody>
            </p:sp>
            <p:sp>
              <p:nvSpPr>
                <p:cNvPr id="50" name="矩形 49"/>
                <p:cNvSpPr>
                  <a:spLocks noChangeAspect="1"/>
                </p:cNvSpPr>
                <p:nvPr/>
              </p:nvSpPr>
              <p:spPr>
                <a:xfrm>
                  <a:off x="6936315" y="408463"/>
                  <a:ext cx="228615" cy="444191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sp>
          <p:nvSpPr>
            <p:cNvPr id="52" name="矩形 51"/>
            <p:cNvSpPr>
              <a:spLocks noChangeAspect="1"/>
            </p:cNvSpPr>
            <p:nvPr/>
          </p:nvSpPr>
          <p:spPr>
            <a:xfrm>
              <a:off x="7348751" y="6120362"/>
              <a:ext cx="386821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2400" dirty="0" smtClean="0">
                  <a:solidFill>
                    <a:schemeClr val="bg1"/>
                  </a:solidFill>
                  <a:ea typeface="Gulim" panose="020B0600000101010101" pitchFamily="34" charset="-127"/>
                </a:rPr>
                <a:t>angle </a:t>
              </a:r>
              <a:r>
                <a:rPr lang="zh-CN" altLang="en-US" sz="2400" dirty="0" smtClean="0">
                  <a:solidFill>
                    <a:schemeClr val="bg1"/>
                  </a:solidFill>
                  <a:ea typeface="Gulim" panose="020B0600000101010101" pitchFamily="34" charset="-127"/>
                </a:rPr>
                <a:t>行车</a:t>
              </a:r>
              <a:r>
                <a:rPr lang="zh-CN" altLang="en-US" sz="2400" dirty="0">
                  <a:solidFill>
                    <a:schemeClr val="bg1"/>
                  </a:solidFill>
                  <a:ea typeface="Gulim" panose="020B0600000101010101" pitchFamily="34" charset="-127"/>
                </a:rPr>
                <a:t>方向</a:t>
              </a:r>
            </a:p>
          </p:txBody>
        </p:sp>
        <p:sp>
          <p:nvSpPr>
            <p:cNvPr id="53" name="矩形 52"/>
            <p:cNvSpPr>
              <a:spLocks noChangeAspect="1"/>
            </p:cNvSpPr>
            <p:nvPr/>
          </p:nvSpPr>
          <p:spPr>
            <a:xfrm>
              <a:off x="6936315" y="6126202"/>
              <a:ext cx="228615" cy="44419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5" name="矩形 54"/>
          <p:cNvSpPr/>
          <p:nvPr/>
        </p:nvSpPr>
        <p:spPr>
          <a:xfrm>
            <a:off x="354212" y="5698241"/>
            <a:ext cx="73766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- </a:t>
            </a:r>
            <a:r>
              <a:rPr lang="zh-CN" altLang="en-US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因</a:t>
            </a:r>
            <a:r>
              <a:rPr lang="zh-CN" altLang="en-US" sz="2400" dirty="0">
                <a:solidFill>
                  <a:schemeClr val="bg1"/>
                </a:solidFill>
                <a:ea typeface="Gulim" panose="020B0600000101010101" pitchFamily="34" charset="-127"/>
              </a:rPr>
              <a:t>行车环境的影响，记录采集间隔时间周期不恒定。</a:t>
            </a:r>
          </a:p>
        </p:txBody>
      </p:sp>
      <p:sp>
        <p:nvSpPr>
          <p:cNvPr id="56" name="矩形 55"/>
          <p:cNvSpPr/>
          <p:nvPr/>
        </p:nvSpPr>
        <p:spPr>
          <a:xfrm>
            <a:off x="354213" y="6107900"/>
            <a:ext cx="76292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- </a:t>
            </a:r>
            <a:r>
              <a:rPr lang="zh-CN" altLang="en-US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共</a:t>
            </a:r>
            <a:r>
              <a:rPr lang="en-US" altLang="zh-CN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13798</a:t>
            </a:r>
            <a:r>
              <a:rPr lang="zh-CN" altLang="en-US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辆出租车，每车一个</a:t>
            </a:r>
            <a:r>
              <a:rPr lang="en-US" altLang="zh-CN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txt</a:t>
            </a:r>
            <a:r>
              <a:rPr lang="zh-CN" altLang="en-US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文档。</a:t>
            </a:r>
            <a:endParaRPr lang="zh-CN" altLang="en-US" sz="2400" dirty="0">
              <a:solidFill>
                <a:schemeClr val="bg1"/>
              </a:solidFill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81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6596807" y="2667976"/>
            <a:ext cx="2167466" cy="2167466"/>
            <a:chOff x="6646094" y="2473981"/>
            <a:chExt cx="2167466" cy="2167466"/>
          </a:xfrm>
        </p:grpSpPr>
        <p:sp>
          <p:nvSpPr>
            <p:cNvPr id="4" name="任意多边形 3"/>
            <p:cNvSpPr/>
            <p:nvPr/>
          </p:nvSpPr>
          <p:spPr>
            <a:xfrm>
              <a:off x="6646094" y="2473981"/>
              <a:ext cx="2167466" cy="2167466"/>
            </a:xfrm>
            <a:custGeom>
              <a:avLst/>
              <a:gdLst>
                <a:gd name="connsiteX0" fmla="*/ 1621800 w 2167466"/>
                <a:gd name="connsiteY0" fmla="*/ 548964 h 2167466"/>
                <a:gd name="connsiteX1" fmla="*/ 1941574 w 2167466"/>
                <a:gd name="connsiteY1" fmla="*/ 452590 h 2167466"/>
                <a:gd name="connsiteX2" fmla="*/ 2059240 w 2167466"/>
                <a:gd name="connsiteY2" fmla="*/ 656392 h 2167466"/>
                <a:gd name="connsiteX3" fmla="*/ 1815890 w 2167466"/>
                <a:gd name="connsiteY3" fmla="*/ 885138 h 2167466"/>
                <a:gd name="connsiteX4" fmla="*/ 1815890 w 2167466"/>
                <a:gd name="connsiteY4" fmla="*/ 1282328 h 2167466"/>
                <a:gd name="connsiteX5" fmla="*/ 2059240 w 2167466"/>
                <a:gd name="connsiteY5" fmla="*/ 1511074 h 2167466"/>
                <a:gd name="connsiteX6" fmla="*/ 1941574 w 2167466"/>
                <a:gd name="connsiteY6" fmla="*/ 1714876 h 2167466"/>
                <a:gd name="connsiteX7" fmla="*/ 1621800 w 2167466"/>
                <a:gd name="connsiteY7" fmla="*/ 1618502 h 2167466"/>
                <a:gd name="connsiteX8" fmla="*/ 1277823 w 2167466"/>
                <a:gd name="connsiteY8" fmla="*/ 1817097 h 2167466"/>
                <a:gd name="connsiteX9" fmla="*/ 1201398 w 2167466"/>
                <a:gd name="connsiteY9" fmla="*/ 2142217 h 2167466"/>
                <a:gd name="connsiteX10" fmla="*/ 966068 w 2167466"/>
                <a:gd name="connsiteY10" fmla="*/ 2142217 h 2167466"/>
                <a:gd name="connsiteX11" fmla="*/ 889643 w 2167466"/>
                <a:gd name="connsiteY11" fmla="*/ 1817097 h 2167466"/>
                <a:gd name="connsiteX12" fmla="*/ 545666 w 2167466"/>
                <a:gd name="connsiteY12" fmla="*/ 1618502 h 2167466"/>
                <a:gd name="connsiteX13" fmla="*/ 225892 w 2167466"/>
                <a:gd name="connsiteY13" fmla="*/ 1714876 h 2167466"/>
                <a:gd name="connsiteX14" fmla="*/ 108226 w 2167466"/>
                <a:gd name="connsiteY14" fmla="*/ 1511074 h 2167466"/>
                <a:gd name="connsiteX15" fmla="*/ 351576 w 2167466"/>
                <a:gd name="connsiteY15" fmla="*/ 1282328 h 2167466"/>
                <a:gd name="connsiteX16" fmla="*/ 351576 w 2167466"/>
                <a:gd name="connsiteY16" fmla="*/ 885138 h 2167466"/>
                <a:gd name="connsiteX17" fmla="*/ 108226 w 2167466"/>
                <a:gd name="connsiteY17" fmla="*/ 656392 h 2167466"/>
                <a:gd name="connsiteX18" fmla="*/ 225892 w 2167466"/>
                <a:gd name="connsiteY18" fmla="*/ 452590 h 2167466"/>
                <a:gd name="connsiteX19" fmla="*/ 545666 w 2167466"/>
                <a:gd name="connsiteY19" fmla="*/ 548964 h 2167466"/>
                <a:gd name="connsiteX20" fmla="*/ 889643 w 2167466"/>
                <a:gd name="connsiteY20" fmla="*/ 350369 h 2167466"/>
                <a:gd name="connsiteX21" fmla="*/ 966068 w 2167466"/>
                <a:gd name="connsiteY21" fmla="*/ 25249 h 2167466"/>
                <a:gd name="connsiteX22" fmla="*/ 1201398 w 2167466"/>
                <a:gd name="connsiteY22" fmla="*/ 25249 h 2167466"/>
                <a:gd name="connsiteX23" fmla="*/ 1277823 w 2167466"/>
                <a:gd name="connsiteY23" fmla="*/ 350369 h 2167466"/>
                <a:gd name="connsiteX24" fmla="*/ 1621800 w 2167466"/>
                <a:gd name="connsiteY24" fmla="*/ 548964 h 21674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67466" h="2167466">
                  <a:moveTo>
                    <a:pt x="1621800" y="548964"/>
                  </a:moveTo>
                  <a:lnTo>
                    <a:pt x="1941574" y="452590"/>
                  </a:lnTo>
                  <a:lnTo>
                    <a:pt x="2059240" y="656392"/>
                  </a:lnTo>
                  <a:lnTo>
                    <a:pt x="1815890" y="885138"/>
                  </a:lnTo>
                  <a:cubicBezTo>
                    <a:pt x="1851165" y="1015185"/>
                    <a:pt x="1851165" y="1152281"/>
                    <a:pt x="1815890" y="1282328"/>
                  </a:cubicBezTo>
                  <a:lnTo>
                    <a:pt x="2059240" y="1511074"/>
                  </a:lnTo>
                  <a:lnTo>
                    <a:pt x="1941574" y="1714876"/>
                  </a:lnTo>
                  <a:lnTo>
                    <a:pt x="1621800" y="1618502"/>
                  </a:lnTo>
                  <a:cubicBezTo>
                    <a:pt x="1526813" y="1714075"/>
                    <a:pt x="1408085" y="1782623"/>
                    <a:pt x="1277823" y="1817097"/>
                  </a:cubicBezTo>
                  <a:lnTo>
                    <a:pt x="1201398" y="2142217"/>
                  </a:lnTo>
                  <a:lnTo>
                    <a:pt x="966068" y="2142217"/>
                  </a:lnTo>
                  <a:lnTo>
                    <a:pt x="889643" y="1817097"/>
                  </a:lnTo>
                  <a:cubicBezTo>
                    <a:pt x="759381" y="1782622"/>
                    <a:pt x="640653" y="1714074"/>
                    <a:pt x="545666" y="1618502"/>
                  </a:cubicBezTo>
                  <a:lnTo>
                    <a:pt x="225892" y="1714876"/>
                  </a:lnTo>
                  <a:lnTo>
                    <a:pt x="108226" y="1511074"/>
                  </a:lnTo>
                  <a:lnTo>
                    <a:pt x="351576" y="1282328"/>
                  </a:lnTo>
                  <a:cubicBezTo>
                    <a:pt x="316301" y="1152281"/>
                    <a:pt x="316301" y="1015185"/>
                    <a:pt x="351576" y="885138"/>
                  </a:cubicBezTo>
                  <a:lnTo>
                    <a:pt x="108226" y="656392"/>
                  </a:lnTo>
                  <a:lnTo>
                    <a:pt x="225892" y="452590"/>
                  </a:lnTo>
                  <a:lnTo>
                    <a:pt x="545666" y="548964"/>
                  </a:lnTo>
                  <a:cubicBezTo>
                    <a:pt x="640653" y="453391"/>
                    <a:pt x="759381" y="384843"/>
                    <a:pt x="889643" y="350369"/>
                  </a:cubicBezTo>
                  <a:lnTo>
                    <a:pt x="966068" y="25249"/>
                  </a:lnTo>
                  <a:lnTo>
                    <a:pt x="1201398" y="25249"/>
                  </a:lnTo>
                  <a:lnTo>
                    <a:pt x="1277823" y="350369"/>
                  </a:lnTo>
                  <a:cubicBezTo>
                    <a:pt x="1408085" y="384844"/>
                    <a:pt x="1526813" y="453392"/>
                    <a:pt x="1621800" y="548964"/>
                  </a:cubicBezTo>
                  <a:close/>
                </a:path>
              </a:pathLst>
            </a:custGeom>
            <a:solidFill>
              <a:srgbClr val="EA5326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87576" tIns="590874" rIns="587576" bIns="590874" numCol="1" spcCol="1270" anchor="ctr" anchorCtr="0">
              <a:noAutofit/>
            </a:bodyPr>
            <a:lstStyle/>
            <a:p>
              <a:pPr lvl="0" algn="ctr" defTabSz="1466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300" kern="1200"/>
            </a:p>
          </p:txBody>
        </p:sp>
        <p:sp>
          <p:nvSpPr>
            <p:cNvPr id="16" name="矩形 15"/>
            <p:cNvSpPr/>
            <p:nvPr/>
          </p:nvSpPr>
          <p:spPr>
            <a:xfrm>
              <a:off x="7133772" y="3250104"/>
              <a:ext cx="1495034" cy="64633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/>
              <a:r>
                <a:rPr lang="en-US" altLang="zh-CN" sz="3600" b="1" dirty="0" smtClean="0">
                  <a:solidFill>
                    <a:schemeClr val="bg1"/>
                  </a:solidFill>
                  <a:ea typeface="Gulim" panose="020B0600000101010101" pitchFamily="34" charset="-127"/>
                </a:rPr>
                <a:t>HDFS</a:t>
              </a:r>
              <a:endParaRPr lang="zh-CN" altLang="en-US" sz="3600" b="1" dirty="0">
                <a:solidFill>
                  <a:schemeClr val="bg1"/>
                </a:solidFill>
                <a:ea typeface="Gulim" panose="020B0600000101010101" pitchFamily="34" charset="-127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419408" y="3198160"/>
            <a:ext cx="2980266" cy="2980266"/>
            <a:chOff x="8380067" y="3178408"/>
            <a:chExt cx="2980266" cy="2980266"/>
          </a:xfrm>
        </p:grpSpPr>
        <p:sp>
          <p:nvSpPr>
            <p:cNvPr id="3" name="任意多边形 2"/>
            <p:cNvSpPr/>
            <p:nvPr/>
          </p:nvSpPr>
          <p:spPr>
            <a:xfrm>
              <a:off x="8380067" y="3178408"/>
              <a:ext cx="2980266" cy="2980266"/>
            </a:xfrm>
            <a:custGeom>
              <a:avLst/>
              <a:gdLst>
                <a:gd name="connsiteX0" fmla="*/ 2115406 w 2980266"/>
                <a:gd name="connsiteY0" fmla="*/ 475169 h 2980266"/>
                <a:gd name="connsiteX1" fmla="*/ 2347223 w 2980266"/>
                <a:gd name="connsiteY1" fmla="*/ 280641 h 2980266"/>
                <a:gd name="connsiteX2" fmla="*/ 2532418 w 2980266"/>
                <a:gd name="connsiteY2" fmla="*/ 436038 h 2980266"/>
                <a:gd name="connsiteX3" fmla="*/ 2381100 w 2980266"/>
                <a:gd name="connsiteY3" fmla="*/ 698113 h 2980266"/>
                <a:gd name="connsiteX4" fmla="*/ 2621526 w 2980266"/>
                <a:gd name="connsiteY4" fmla="*/ 1114543 h 2980266"/>
                <a:gd name="connsiteX5" fmla="*/ 2924149 w 2980266"/>
                <a:gd name="connsiteY5" fmla="*/ 1114535 h 2980266"/>
                <a:gd name="connsiteX6" fmla="*/ 2966129 w 2980266"/>
                <a:gd name="connsiteY6" fmla="*/ 1352617 h 2980266"/>
                <a:gd name="connsiteX7" fmla="*/ 2681754 w 2980266"/>
                <a:gd name="connsiteY7" fmla="*/ 1456113 h 2980266"/>
                <a:gd name="connsiteX8" fmla="*/ 2598255 w 2980266"/>
                <a:gd name="connsiteY8" fmla="*/ 1929659 h 2980266"/>
                <a:gd name="connsiteX9" fmla="*/ 2830082 w 2980266"/>
                <a:gd name="connsiteY9" fmla="*/ 2124176 h 2980266"/>
                <a:gd name="connsiteX10" fmla="*/ 2709205 w 2980266"/>
                <a:gd name="connsiteY10" fmla="*/ 2333542 h 2980266"/>
                <a:gd name="connsiteX11" fmla="*/ 2424835 w 2980266"/>
                <a:gd name="connsiteY11" fmla="*/ 2230031 h 2980266"/>
                <a:gd name="connsiteX12" fmla="*/ 2056481 w 2980266"/>
                <a:gd name="connsiteY12" fmla="*/ 2539116 h 2980266"/>
                <a:gd name="connsiteX13" fmla="*/ 2109039 w 2980266"/>
                <a:gd name="connsiteY13" fmla="*/ 2837141 h 2980266"/>
                <a:gd name="connsiteX14" fmla="*/ 1881863 w 2980266"/>
                <a:gd name="connsiteY14" fmla="*/ 2919826 h 2980266"/>
                <a:gd name="connsiteX15" fmla="*/ 1730559 w 2980266"/>
                <a:gd name="connsiteY15" fmla="*/ 2657743 h 2980266"/>
                <a:gd name="connsiteX16" fmla="*/ 1249707 w 2980266"/>
                <a:gd name="connsiteY16" fmla="*/ 2657743 h 2980266"/>
                <a:gd name="connsiteX17" fmla="*/ 1098403 w 2980266"/>
                <a:gd name="connsiteY17" fmla="*/ 2919826 h 2980266"/>
                <a:gd name="connsiteX18" fmla="*/ 871227 w 2980266"/>
                <a:gd name="connsiteY18" fmla="*/ 2837141 h 2980266"/>
                <a:gd name="connsiteX19" fmla="*/ 923785 w 2980266"/>
                <a:gd name="connsiteY19" fmla="*/ 2539117 h 2980266"/>
                <a:gd name="connsiteX20" fmla="*/ 555431 w 2980266"/>
                <a:gd name="connsiteY20" fmla="*/ 2230032 h 2980266"/>
                <a:gd name="connsiteX21" fmla="*/ 271061 w 2980266"/>
                <a:gd name="connsiteY21" fmla="*/ 2333542 h 2980266"/>
                <a:gd name="connsiteX22" fmla="*/ 150184 w 2980266"/>
                <a:gd name="connsiteY22" fmla="*/ 2124176 h 2980266"/>
                <a:gd name="connsiteX23" fmla="*/ 382011 w 2980266"/>
                <a:gd name="connsiteY23" fmla="*/ 1929660 h 2980266"/>
                <a:gd name="connsiteX24" fmla="*/ 298512 w 2980266"/>
                <a:gd name="connsiteY24" fmla="*/ 1456114 h 2980266"/>
                <a:gd name="connsiteX25" fmla="*/ 14137 w 2980266"/>
                <a:gd name="connsiteY25" fmla="*/ 1352617 h 2980266"/>
                <a:gd name="connsiteX26" fmla="*/ 56117 w 2980266"/>
                <a:gd name="connsiteY26" fmla="*/ 1114535 h 2980266"/>
                <a:gd name="connsiteX27" fmla="*/ 358740 w 2980266"/>
                <a:gd name="connsiteY27" fmla="*/ 1114543 h 2980266"/>
                <a:gd name="connsiteX28" fmla="*/ 599166 w 2980266"/>
                <a:gd name="connsiteY28" fmla="*/ 698113 h 2980266"/>
                <a:gd name="connsiteX29" fmla="*/ 447848 w 2980266"/>
                <a:gd name="connsiteY29" fmla="*/ 436038 h 2980266"/>
                <a:gd name="connsiteX30" fmla="*/ 633043 w 2980266"/>
                <a:gd name="connsiteY30" fmla="*/ 280641 h 2980266"/>
                <a:gd name="connsiteX31" fmla="*/ 864860 w 2980266"/>
                <a:gd name="connsiteY31" fmla="*/ 475169 h 2980266"/>
                <a:gd name="connsiteX32" fmla="*/ 1316713 w 2980266"/>
                <a:gd name="connsiteY32" fmla="*/ 310708 h 2980266"/>
                <a:gd name="connsiteX33" fmla="*/ 1369255 w 2980266"/>
                <a:gd name="connsiteY33" fmla="*/ 12681 h 2980266"/>
                <a:gd name="connsiteX34" fmla="*/ 1611011 w 2980266"/>
                <a:gd name="connsiteY34" fmla="*/ 12681 h 2980266"/>
                <a:gd name="connsiteX35" fmla="*/ 1663553 w 2980266"/>
                <a:gd name="connsiteY35" fmla="*/ 310708 h 2980266"/>
                <a:gd name="connsiteX36" fmla="*/ 2115406 w 2980266"/>
                <a:gd name="connsiteY36" fmla="*/ 475169 h 2980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2980266" h="2980266">
                  <a:moveTo>
                    <a:pt x="2115406" y="475169"/>
                  </a:moveTo>
                  <a:lnTo>
                    <a:pt x="2347223" y="280641"/>
                  </a:lnTo>
                  <a:lnTo>
                    <a:pt x="2532418" y="436038"/>
                  </a:lnTo>
                  <a:lnTo>
                    <a:pt x="2381100" y="698113"/>
                  </a:lnTo>
                  <a:cubicBezTo>
                    <a:pt x="2488696" y="819151"/>
                    <a:pt x="2570502" y="960843"/>
                    <a:pt x="2621526" y="1114543"/>
                  </a:cubicBezTo>
                  <a:lnTo>
                    <a:pt x="2924149" y="1114535"/>
                  </a:lnTo>
                  <a:lnTo>
                    <a:pt x="2966129" y="1352617"/>
                  </a:lnTo>
                  <a:lnTo>
                    <a:pt x="2681754" y="1456113"/>
                  </a:lnTo>
                  <a:cubicBezTo>
                    <a:pt x="2686376" y="1617995"/>
                    <a:pt x="2657965" y="1779121"/>
                    <a:pt x="2598255" y="1929659"/>
                  </a:cubicBezTo>
                  <a:lnTo>
                    <a:pt x="2830082" y="2124176"/>
                  </a:lnTo>
                  <a:lnTo>
                    <a:pt x="2709205" y="2333542"/>
                  </a:lnTo>
                  <a:lnTo>
                    <a:pt x="2424835" y="2230031"/>
                  </a:lnTo>
                  <a:cubicBezTo>
                    <a:pt x="2324320" y="2357010"/>
                    <a:pt x="2198986" y="2462178"/>
                    <a:pt x="2056481" y="2539116"/>
                  </a:cubicBezTo>
                  <a:lnTo>
                    <a:pt x="2109039" y="2837141"/>
                  </a:lnTo>
                  <a:lnTo>
                    <a:pt x="1881863" y="2919826"/>
                  </a:lnTo>
                  <a:lnTo>
                    <a:pt x="1730559" y="2657743"/>
                  </a:lnTo>
                  <a:cubicBezTo>
                    <a:pt x="1571939" y="2690405"/>
                    <a:pt x="1408327" y="2690405"/>
                    <a:pt x="1249707" y="2657743"/>
                  </a:cubicBezTo>
                  <a:lnTo>
                    <a:pt x="1098403" y="2919826"/>
                  </a:lnTo>
                  <a:lnTo>
                    <a:pt x="871227" y="2837141"/>
                  </a:lnTo>
                  <a:lnTo>
                    <a:pt x="923785" y="2539117"/>
                  </a:lnTo>
                  <a:cubicBezTo>
                    <a:pt x="781280" y="2462179"/>
                    <a:pt x="655947" y="2357011"/>
                    <a:pt x="555431" y="2230032"/>
                  </a:cubicBezTo>
                  <a:lnTo>
                    <a:pt x="271061" y="2333542"/>
                  </a:lnTo>
                  <a:lnTo>
                    <a:pt x="150184" y="2124176"/>
                  </a:lnTo>
                  <a:lnTo>
                    <a:pt x="382011" y="1929660"/>
                  </a:lnTo>
                  <a:cubicBezTo>
                    <a:pt x="322301" y="1779122"/>
                    <a:pt x="293890" y="1617995"/>
                    <a:pt x="298512" y="1456114"/>
                  </a:cubicBezTo>
                  <a:lnTo>
                    <a:pt x="14137" y="1352617"/>
                  </a:lnTo>
                  <a:lnTo>
                    <a:pt x="56117" y="1114535"/>
                  </a:lnTo>
                  <a:lnTo>
                    <a:pt x="358740" y="1114543"/>
                  </a:lnTo>
                  <a:cubicBezTo>
                    <a:pt x="409764" y="960843"/>
                    <a:pt x="491570" y="819151"/>
                    <a:pt x="599166" y="698113"/>
                  </a:cubicBezTo>
                  <a:lnTo>
                    <a:pt x="447848" y="436038"/>
                  </a:lnTo>
                  <a:lnTo>
                    <a:pt x="633043" y="280641"/>
                  </a:lnTo>
                  <a:lnTo>
                    <a:pt x="864860" y="475169"/>
                  </a:lnTo>
                  <a:cubicBezTo>
                    <a:pt x="1002743" y="390226"/>
                    <a:pt x="1156488" y="334267"/>
                    <a:pt x="1316713" y="310708"/>
                  </a:cubicBezTo>
                  <a:lnTo>
                    <a:pt x="1369255" y="12681"/>
                  </a:lnTo>
                  <a:lnTo>
                    <a:pt x="1611011" y="12681"/>
                  </a:lnTo>
                  <a:lnTo>
                    <a:pt x="1663553" y="310708"/>
                  </a:lnTo>
                  <a:cubicBezTo>
                    <a:pt x="1823778" y="334267"/>
                    <a:pt x="1977523" y="390226"/>
                    <a:pt x="2115406" y="475169"/>
                  </a:cubicBezTo>
                  <a:close/>
                </a:path>
              </a:pathLst>
            </a:custGeom>
            <a:solidFill>
              <a:srgbClr val="1B8ABF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69016" tIns="767963" rIns="669016" bIns="820085" numCol="1" spcCol="1270" anchor="ctr" anchorCtr="0">
              <a:noAutofit/>
            </a:bodyPr>
            <a:lstStyle/>
            <a:p>
              <a:pPr lvl="0" algn="ctr" defTabSz="24447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500" kern="1200"/>
            </a:p>
          </p:txBody>
        </p:sp>
        <p:sp>
          <p:nvSpPr>
            <p:cNvPr id="17" name="矩形 16"/>
            <p:cNvSpPr/>
            <p:nvPr/>
          </p:nvSpPr>
          <p:spPr>
            <a:xfrm>
              <a:off x="9342052" y="4086561"/>
              <a:ext cx="1495034" cy="1200329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sz="3600" b="1" dirty="0" smtClean="0">
                  <a:solidFill>
                    <a:schemeClr val="bg1"/>
                  </a:solidFill>
                  <a:ea typeface="Gulim" panose="020B0600000101010101" pitchFamily="34" charset="-127"/>
                </a:rPr>
                <a:t>数据清洗</a:t>
              </a:r>
              <a:endParaRPr lang="zh-CN" altLang="en-US" sz="3600" b="1" dirty="0">
                <a:solidFill>
                  <a:schemeClr val="bg1"/>
                </a:solidFill>
                <a:ea typeface="Gulim" panose="020B0600000101010101" pitchFamily="34" charset="-127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7985913" y="914490"/>
            <a:ext cx="2600961" cy="2600961"/>
            <a:chOff x="7926829" y="937002"/>
            <a:chExt cx="2600961" cy="2600961"/>
          </a:xfrm>
        </p:grpSpPr>
        <p:sp>
          <p:nvSpPr>
            <p:cNvPr id="9" name="任意多边形 8"/>
            <p:cNvSpPr/>
            <p:nvPr/>
          </p:nvSpPr>
          <p:spPr>
            <a:xfrm>
              <a:off x="7926829" y="937002"/>
              <a:ext cx="2600961" cy="2600961"/>
            </a:xfrm>
            <a:custGeom>
              <a:avLst/>
              <a:gdLst>
                <a:gd name="connsiteX0" fmla="*/ 1589033 w 2123675"/>
                <a:gd name="connsiteY0" fmla="*/ 537873 h 2123675"/>
                <a:gd name="connsiteX1" fmla="*/ 1902347 w 2123675"/>
                <a:gd name="connsiteY1" fmla="*/ 443446 h 2123675"/>
                <a:gd name="connsiteX2" fmla="*/ 2017635 w 2123675"/>
                <a:gd name="connsiteY2" fmla="*/ 643130 h 2123675"/>
                <a:gd name="connsiteX3" fmla="*/ 1779202 w 2123675"/>
                <a:gd name="connsiteY3" fmla="*/ 867255 h 2123675"/>
                <a:gd name="connsiteX4" fmla="*/ 1779202 w 2123675"/>
                <a:gd name="connsiteY4" fmla="*/ 1256420 h 2123675"/>
                <a:gd name="connsiteX5" fmla="*/ 2017635 w 2123675"/>
                <a:gd name="connsiteY5" fmla="*/ 1480545 h 2123675"/>
                <a:gd name="connsiteX6" fmla="*/ 1902347 w 2123675"/>
                <a:gd name="connsiteY6" fmla="*/ 1680229 h 2123675"/>
                <a:gd name="connsiteX7" fmla="*/ 1589033 w 2123675"/>
                <a:gd name="connsiteY7" fmla="*/ 1585802 h 2123675"/>
                <a:gd name="connsiteX8" fmla="*/ 1252006 w 2123675"/>
                <a:gd name="connsiteY8" fmla="*/ 1780385 h 2123675"/>
                <a:gd name="connsiteX9" fmla="*/ 1177125 w 2123675"/>
                <a:gd name="connsiteY9" fmla="*/ 2098936 h 2123675"/>
                <a:gd name="connsiteX10" fmla="*/ 946550 w 2123675"/>
                <a:gd name="connsiteY10" fmla="*/ 2098936 h 2123675"/>
                <a:gd name="connsiteX11" fmla="*/ 871669 w 2123675"/>
                <a:gd name="connsiteY11" fmla="*/ 1780385 h 2123675"/>
                <a:gd name="connsiteX12" fmla="*/ 534642 w 2123675"/>
                <a:gd name="connsiteY12" fmla="*/ 1585802 h 2123675"/>
                <a:gd name="connsiteX13" fmla="*/ 221328 w 2123675"/>
                <a:gd name="connsiteY13" fmla="*/ 1680229 h 2123675"/>
                <a:gd name="connsiteX14" fmla="*/ 106040 w 2123675"/>
                <a:gd name="connsiteY14" fmla="*/ 1480545 h 2123675"/>
                <a:gd name="connsiteX15" fmla="*/ 344473 w 2123675"/>
                <a:gd name="connsiteY15" fmla="*/ 1256420 h 2123675"/>
                <a:gd name="connsiteX16" fmla="*/ 344473 w 2123675"/>
                <a:gd name="connsiteY16" fmla="*/ 867255 h 2123675"/>
                <a:gd name="connsiteX17" fmla="*/ 106040 w 2123675"/>
                <a:gd name="connsiteY17" fmla="*/ 643130 h 2123675"/>
                <a:gd name="connsiteX18" fmla="*/ 221328 w 2123675"/>
                <a:gd name="connsiteY18" fmla="*/ 443446 h 2123675"/>
                <a:gd name="connsiteX19" fmla="*/ 534642 w 2123675"/>
                <a:gd name="connsiteY19" fmla="*/ 537873 h 2123675"/>
                <a:gd name="connsiteX20" fmla="*/ 871669 w 2123675"/>
                <a:gd name="connsiteY20" fmla="*/ 343290 h 2123675"/>
                <a:gd name="connsiteX21" fmla="*/ 946550 w 2123675"/>
                <a:gd name="connsiteY21" fmla="*/ 24739 h 2123675"/>
                <a:gd name="connsiteX22" fmla="*/ 1177125 w 2123675"/>
                <a:gd name="connsiteY22" fmla="*/ 24739 h 2123675"/>
                <a:gd name="connsiteX23" fmla="*/ 1252006 w 2123675"/>
                <a:gd name="connsiteY23" fmla="*/ 343290 h 2123675"/>
                <a:gd name="connsiteX24" fmla="*/ 1589033 w 2123675"/>
                <a:gd name="connsiteY24" fmla="*/ 537873 h 212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2123675" h="2123675">
                  <a:moveTo>
                    <a:pt x="1366897" y="537190"/>
                  </a:moveTo>
                  <a:lnTo>
                    <a:pt x="1594045" y="396507"/>
                  </a:lnTo>
                  <a:lnTo>
                    <a:pt x="1727168" y="529630"/>
                  </a:lnTo>
                  <a:lnTo>
                    <a:pt x="1586485" y="756778"/>
                  </a:lnTo>
                  <a:cubicBezTo>
                    <a:pt x="1640670" y="849967"/>
                    <a:pt x="1669056" y="955907"/>
                    <a:pt x="1668725" y="1063703"/>
                  </a:cubicBezTo>
                  <a:lnTo>
                    <a:pt x="1904134" y="1190078"/>
                  </a:lnTo>
                  <a:lnTo>
                    <a:pt x="1855408" y="1371927"/>
                  </a:lnTo>
                  <a:lnTo>
                    <a:pt x="1588350" y="1363666"/>
                  </a:lnTo>
                  <a:cubicBezTo>
                    <a:pt x="1534739" y="1457186"/>
                    <a:pt x="1457186" y="1534739"/>
                    <a:pt x="1363666" y="1588351"/>
                  </a:cubicBezTo>
                  <a:lnTo>
                    <a:pt x="1371926" y="1855408"/>
                  </a:lnTo>
                  <a:lnTo>
                    <a:pt x="1190078" y="1904134"/>
                  </a:lnTo>
                  <a:lnTo>
                    <a:pt x="1063703" y="1668725"/>
                  </a:lnTo>
                  <a:cubicBezTo>
                    <a:pt x="955907" y="1669057"/>
                    <a:pt x="849967" y="1640670"/>
                    <a:pt x="756778" y="1586485"/>
                  </a:cubicBezTo>
                  <a:lnTo>
                    <a:pt x="529630" y="1727168"/>
                  </a:lnTo>
                  <a:lnTo>
                    <a:pt x="396507" y="1594045"/>
                  </a:lnTo>
                  <a:lnTo>
                    <a:pt x="537190" y="1366897"/>
                  </a:lnTo>
                  <a:cubicBezTo>
                    <a:pt x="483005" y="1273708"/>
                    <a:pt x="454619" y="1167768"/>
                    <a:pt x="454950" y="1059972"/>
                  </a:cubicBezTo>
                  <a:lnTo>
                    <a:pt x="219541" y="933597"/>
                  </a:lnTo>
                  <a:lnTo>
                    <a:pt x="268267" y="751748"/>
                  </a:lnTo>
                  <a:lnTo>
                    <a:pt x="535325" y="760009"/>
                  </a:lnTo>
                  <a:cubicBezTo>
                    <a:pt x="588936" y="666489"/>
                    <a:pt x="666489" y="588936"/>
                    <a:pt x="760009" y="535324"/>
                  </a:cubicBezTo>
                  <a:lnTo>
                    <a:pt x="751749" y="268267"/>
                  </a:lnTo>
                  <a:lnTo>
                    <a:pt x="933597" y="219541"/>
                  </a:lnTo>
                  <a:lnTo>
                    <a:pt x="1059972" y="454950"/>
                  </a:lnTo>
                  <a:cubicBezTo>
                    <a:pt x="1167768" y="454618"/>
                    <a:pt x="1273708" y="483005"/>
                    <a:pt x="1366897" y="537190"/>
                  </a:cubicBezTo>
                  <a:close/>
                </a:path>
              </a:pathLst>
            </a:custGeom>
            <a:solidFill>
              <a:srgbClr val="4BA93B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51417" tIns="751417" rIns="751418" bIns="751418" numCol="1" spcCol="1270" anchor="ctr" anchorCtr="0">
              <a:noAutofit/>
            </a:bodyPr>
            <a:lstStyle/>
            <a:p>
              <a:pPr lvl="0" algn="ctr" defTabSz="16446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3700" kern="1200"/>
            </a:p>
          </p:txBody>
        </p:sp>
        <p:sp>
          <p:nvSpPr>
            <p:cNvPr id="18" name="矩形 17"/>
            <p:cNvSpPr/>
            <p:nvPr/>
          </p:nvSpPr>
          <p:spPr>
            <a:xfrm>
              <a:off x="8723806" y="1926645"/>
              <a:ext cx="1495034" cy="646331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lvl="0"/>
              <a:r>
                <a:rPr lang="en-US" altLang="zh-CN" sz="3600" b="1" dirty="0" smtClean="0">
                  <a:solidFill>
                    <a:schemeClr val="bg1"/>
                  </a:solidFill>
                  <a:ea typeface="Gulim" panose="020B0600000101010101" pitchFamily="34" charset="-127"/>
                </a:rPr>
                <a:t>Hive</a:t>
              </a:r>
              <a:endParaRPr lang="zh-CN" altLang="en-US" sz="3600" b="1" dirty="0">
                <a:solidFill>
                  <a:schemeClr val="bg1"/>
                </a:solidFill>
                <a:ea typeface="Gulim" panose="020B0600000101010101" pitchFamily="34" charset="-127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354213" y="-2"/>
            <a:ext cx="6462944" cy="1061884"/>
            <a:chOff x="354213" y="-2"/>
            <a:chExt cx="6462944" cy="1061884"/>
          </a:xfrm>
        </p:grpSpPr>
        <p:sp>
          <p:nvSpPr>
            <p:cNvPr id="26" name="矩形 25"/>
            <p:cNvSpPr/>
            <p:nvPr/>
          </p:nvSpPr>
          <p:spPr>
            <a:xfrm>
              <a:off x="1102188" y="222011"/>
              <a:ext cx="571496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sz="3200" dirty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数据理解</a:t>
              </a: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354213" y="-2"/>
              <a:ext cx="766917" cy="1061884"/>
              <a:chOff x="354213" y="-2"/>
              <a:chExt cx="766917" cy="1061884"/>
            </a:xfrm>
          </p:grpSpPr>
          <p:sp>
            <p:nvSpPr>
              <p:cNvPr id="28" name="五边形 27"/>
              <p:cNvSpPr/>
              <p:nvPr/>
            </p:nvSpPr>
            <p:spPr>
              <a:xfrm rot="5400000">
                <a:off x="147736" y="206475"/>
                <a:ext cx="1061884" cy="648929"/>
              </a:xfrm>
              <a:prstGeom prst="homePlate">
                <a:avLst>
                  <a:gd name="adj" fmla="val 31818"/>
                </a:avLst>
              </a:pr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9" name="文本框 112"/>
              <p:cNvSpPr txBox="1"/>
              <p:nvPr/>
            </p:nvSpPr>
            <p:spPr>
              <a:xfrm>
                <a:off x="472200" y="207510"/>
                <a:ext cx="6489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bg1"/>
                    </a:solidFill>
                  </a:rPr>
                  <a:t>2</a:t>
                </a:r>
                <a:endParaRPr lang="zh-CN" altLang="en-US" sz="3200" dirty="0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30" name="矩形 29"/>
          <p:cNvSpPr/>
          <p:nvPr/>
        </p:nvSpPr>
        <p:spPr>
          <a:xfrm>
            <a:off x="1292337" y="1488055"/>
            <a:ext cx="7376624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zh-CN" altLang="en-US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转格式</a:t>
            </a:r>
            <a:endParaRPr lang="en-US" altLang="zh-CN" sz="2400" dirty="0" smtClean="0">
              <a:solidFill>
                <a:schemeClr val="bg1"/>
              </a:solidFill>
              <a:ea typeface="Gulim" panose="020B0600000101010101" pitchFamily="34" charset="-127"/>
            </a:endParaRPr>
          </a:p>
          <a:p>
            <a:pPr marL="457200" indent="-457200">
              <a:buAutoNum type="arabicPeriod"/>
            </a:pPr>
            <a:endParaRPr lang="en-US" altLang="zh-CN" sz="2400" dirty="0" smtClean="0">
              <a:solidFill>
                <a:schemeClr val="bg1"/>
              </a:solidFill>
              <a:ea typeface="Gulim" panose="020B0600000101010101" pitchFamily="34" charset="-127"/>
            </a:endParaRPr>
          </a:p>
          <a:p>
            <a:pPr marL="457200" indent="-457200">
              <a:buAutoNum type="arabicPeriod"/>
            </a:pPr>
            <a:r>
              <a:rPr lang="zh-CN" altLang="en-US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合并</a:t>
            </a:r>
            <a:endParaRPr lang="en-US" altLang="zh-CN" sz="2400" dirty="0" smtClean="0">
              <a:solidFill>
                <a:schemeClr val="bg1"/>
              </a:solidFill>
              <a:ea typeface="Gulim" panose="020B0600000101010101" pitchFamily="34" charset="-127"/>
            </a:endParaRPr>
          </a:p>
          <a:p>
            <a:pPr marL="457200" indent="-457200">
              <a:buAutoNum type="arabicPeriod"/>
            </a:pPr>
            <a:endParaRPr lang="en-US" altLang="zh-CN" sz="2400" dirty="0" smtClean="0">
              <a:solidFill>
                <a:schemeClr val="bg1"/>
              </a:solidFill>
              <a:ea typeface="Gulim" panose="020B0600000101010101" pitchFamily="34" charset="-127"/>
            </a:endParaRPr>
          </a:p>
          <a:p>
            <a:pPr marL="457200" indent="-457200">
              <a:buAutoNum type="arabicPeriod"/>
            </a:pPr>
            <a:r>
              <a:rPr lang="zh-CN" altLang="en-US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清洗</a:t>
            </a:r>
            <a:endParaRPr lang="en-US" altLang="zh-CN" sz="2400" dirty="0" smtClean="0">
              <a:solidFill>
                <a:schemeClr val="bg1"/>
              </a:solidFill>
              <a:ea typeface="Gulim" panose="020B0600000101010101" pitchFamily="34" charset="-127"/>
            </a:endParaRPr>
          </a:p>
          <a:p>
            <a:pPr marL="914400" lvl="1" indent="-457200">
              <a:buAutoNum type="alphaLcPeriod"/>
            </a:pPr>
            <a:r>
              <a:rPr lang="zh-CN" altLang="en-US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删除空值</a:t>
            </a:r>
            <a:endParaRPr lang="en-US" altLang="zh-CN" sz="2400" dirty="0" smtClean="0">
              <a:solidFill>
                <a:schemeClr val="bg1"/>
              </a:solidFill>
              <a:ea typeface="Gulim" panose="020B0600000101010101" pitchFamily="34" charset="-127"/>
            </a:endParaRPr>
          </a:p>
          <a:p>
            <a:pPr marL="914400" lvl="1" indent="-457200">
              <a:buAutoNum type="alphaLcPeriod"/>
            </a:pPr>
            <a:r>
              <a:rPr lang="zh-CN" altLang="en-US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删除异常值：</a:t>
            </a:r>
            <a:endParaRPr lang="en-US" altLang="zh-CN" sz="2400" dirty="0" smtClean="0">
              <a:solidFill>
                <a:schemeClr val="bg1"/>
              </a:solidFill>
              <a:ea typeface="Gulim" panose="020B0600000101010101" pitchFamily="34" charset="-127"/>
            </a:endParaRPr>
          </a:p>
          <a:p>
            <a:pPr marL="1428750" lvl="2" indent="-514350">
              <a:buAutoNum type="romanLcPeriod"/>
            </a:pPr>
            <a:r>
              <a:rPr lang="zh-CN" altLang="en-US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广东省经纬度坐标</a:t>
            </a:r>
            <a:endParaRPr lang="en-US" altLang="zh-CN" sz="2400" dirty="0" smtClean="0">
              <a:solidFill>
                <a:schemeClr val="bg1"/>
              </a:solidFill>
              <a:ea typeface="Gulim" panose="020B0600000101010101" pitchFamily="34" charset="-127"/>
            </a:endParaRPr>
          </a:p>
          <a:p>
            <a:pPr marL="1428750" lvl="2" indent="-514350">
              <a:buAutoNum type="romanLcPeriod"/>
            </a:pPr>
            <a:r>
              <a:rPr lang="zh-CN" altLang="en-US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状态异常</a:t>
            </a:r>
            <a:endParaRPr lang="en-US" altLang="zh-CN" sz="2400" dirty="0" smtClean="0">
              <a:solidFill>
                <a:schemeClr val="bg1"/>
              </a:solidFill>
              <a:ea typeface="Gulim" panose="020B0600000101010101" pitchFamily="34" charset="-127"/>
            </a:endParaRPr>
          </a:p>
          <a:p>
            <a:pPr marL="1428750" lvl="2" indent="-514350">
              <a:buAutoNum type="romanLcPeriod"/>
            </a:pPr>
            <a:r>
              <a:rPr lang="zh-CN" altLang="en-US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市区限速</a:t>
            </a:r>
            <a:endParaRPr lang="en-US" altLang="zh-CN" sz="2400" dirty="0" smtClean="0">
              <a:solidFill>
                <a:schemeClr val="bg1"/>
              </a:solidFill>
              <a:ea typeface="Gulim" panose="020B0600000101010101" pitchFamily="34" charset="-127"/>
            </a:endParaRPr>
          </a:p>
          <a:p>
            <a:pPr marL="1428750" lvl="2" indent="-514350">
              <a:buAutoNum type="romanLcPeriod"/>
            </a:pPr>
            <a:r>
              <a:rPr lang="zh-CN" altLang="en-US" sz="2400" dirty="0">
                <a:solidFill>
                  <a:schemeClr val="bg1"/>
                </a:solidFill>
                <a:ea typeface="Gulim" panose="020B0600000101010101" pitchFamily="34" charset="-127"/>
              </a:rPr>
              <a:t>长</a:t>
            </a:r>
            <a:r>
              <a:rPr lang="zh-CN" altLang="en-US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时间停靠的车（速度为</a:t>
            </a:r>
            <a:r>
              <a:rPr lang="en-US" altLang="zh-CN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0</a:t>
            </a:r>
            <a:r>
              <a:rPr lang="zh-CN" altLang="en-US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的状态占</a:t>
            </a:r>
            <a:r>
              <a:rPr lang="en-US" altLang="zh-CN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70%</a:t>
            </a:r>
            <a:r>
              <a:rPr lang="zh-CN" altLang="en-US" sz="2400" dirty="0" smtClean="0">
                <a:solidFill>
                  <a:schemeClr val="bg1"/>
                </a:solidFill>
                <a:ea typeface="Gulim" panose="020B0600000101010101" pitchFamily="34" charset="-127"/>
              </a:rPr>
              <a:t>以上）</a:t>
            </a:r>
            <a:endParaRPr lang="en-US" altLang="zh-CN" sz="2400" dirty="0" smtClean="0">
              <a:solidFill>
                <a:schemeClr val="bg1"/>
              </a:solidFill>
              <a:ea typeface="Gulim" panose="020B0600000101010101" pitchFamily="34" charset="-127"/>
            </a:endParaRPr>
          </a:p>
          <a:p>
            <a:pPr marL="1428750" lvl="2" indent="-514350">
              <a:buAutoNum type="romanLcPeriod"/>
            </a:pPr>
            <a:endParaRPr lang="zh-CN" altLang="en-US" sz="2400" dirty="0">
              <a:solidFill>
                <a:schemeClr val="bg1"/>
              </a:solidFill>
              <a:ea typeface="Gulim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32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54213" y="-2"/>
            <a:ext cx="10701714" cy="1061884"/>
            <a:chOff x="354213" y="-2"/>
            <a:chExt cx="10701714" cy="1061884"/>
          </a:xfrm>
        </p:grpSpPr>
        <p:sp>
          <p:nvSpPr>
            <p:cNvPr id="3" name="矩形 2"/>
            <p:cNvSpPr/>
            <p:nvPr/>
          </p:nvSpPr>
          <p:spPr>
            <a:xfrm>
              <a:off x="1102188" y="222011"/>
              <a:ext cx="995373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sz="3200" dirty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数据</a:t>
              </a:r>
              <a:r>
                <a:rPr lang="zh-CN" altLang="en-US" sz="3200" dirty="0" smtClean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理解 </a:t>
              </a:r>
              <a:r>
                <a:rPr lang="en-US" altLang="zh-CN" sz="3200" dirty="0" smtClean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– </a:t>
              </a:r>
              <a:r>
                <a:rPr lang="zh-CN" altLang="en-US" sz="3200" dirty="0" smtClean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每辆出租车平均速度的分布</a:t>
              </a:r>
              <a:endParaRPr lang="zh-CN" altLang="en-US" sz="3200" dirty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354213" y="-2"/>
              <a:ext cx="766917" cy="1061884"/>
              <a:chOff x="354213" y="-2"/>
              <a:chExt cx="766917" cy="1061884"/>
            </a:xfrm>
          </p:grpSpPr>
          <p:sp>
            <p:nvSpPr>
              <p:cNvPr id="5" name="五边形 4"/>
              <p:cNvSpPr/>
              <p:nvPr/>
            </p:nvSpPr>
            <p:spPr>
              <a:xfrm rot="5400000">
                <a:off x="147736" y="206475"/>
                <a:ext cx="1061884" cy="648929"/>
              </a:xfrm>
              <a:prstGeom prst="homePlate">
                <a:avLst>
                  <a:gd name="adj" fmla="val 31818"/>
                </a:avLst>
              </a:pr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文本框 112"/>
              <p:cNvSpPr txBox="1"/>
              <p:nvPr/>
            </p:nvSpPr>
            <p:spPr>
              <a:xfrm>
                <a:off x="472200" y="207510"/>
                <a:ext cx="6489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bg1"/>
                    </a:solidFill>
                  </a:rPr>
                  <a:t>2</a:t>
                </a:r>
                <a:endParaRPr lang="zh-CN" altLang="en-US" sz="32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025" y="1189750"/>
            <a:ext cx="9505950" cy="51435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35782" y="1579418"/>
            <a:ext cx="2636322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总体平均速度</a:t>
            </a:r>
            <a:r>
              <a:rPr lang="en-US" altLang="zh-CN" dirty="0" smtClean="0"/>
              <a:t>33.79km/h </a:t>
            </a:r>
          </a:p>
          <a:p>
            <a:r>
              <a:rPr lang="en-US" altLang="zh-CN" dirty="0" smtClean="0"/>
              <a:t>(</a:t>
            </a:r>
            <a:r>
              <a:rPr lang="zh-CN" altLang="en-US" dirty="0" smtClean="0"/>
              <a:t>排除长时间停靠数据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110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54213" y="-2"/>
            <a:ext cx="6462944" cy="1061884"/>
            <a:chOff x="354213" y="-2"/>
            <a:chExt cx="6462944" cy="1061884"/>
          </a:xfrm>
        </p:grpSpPr>
        <p:sp>
          <p:nvSpPr>
            <p:cNvPr id="3" name="矩形 2"/>
            <p:cNvSpPr/>
            <p:nvPr/>
          </p:nvSpPr>
          <p:spPr>
            <a:xfrm>
              <a:off x="1102188" y="222011"/>
              <a:ext cx="5714969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zh-CN" altLang="en-US" sz="3200" dirty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数据</a:t>
              </a:r>
              <a:r>
                <a:rPr lang="zh-CN" altLang="en-US" sz="3200" dirty="0" smtClean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理解 </a:t>
              </a:r>
              <a:r>
                <a:rPr lang="en-US" altLang="zh-CN" sz="3200" dirty="0" smtClean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– 24</a:t>
              </a:r>
              <a:r>
                <a:rPr lang="zh-CN" altLang="en-US" sz="3200" dirty="0" smtClean="0">
                  <a:solidFill>
                    <a:schemeClr val="bg1">
                      <a:lumMod val="95000"/>
                    </a:schemeClr>
                  </a:solidFill>
                  <a:latin typeface="Gulim" panose="020B0600000101010101" pitchFamily="34" charset="-127"/>
                  <a:ea typeface="Gulim" panose="020B0600000101010101" pitchFamily="34" charset="-127"/>
                </a:rPr>
                <a:t>小时均速</a:t>
              </a:r>
              <a:endParaRPr lang="zh-CN" altLang="en-US" sz="3200" dirty="0">
                <a:solidFill>
                  <a:schemeClr val="bg1">
                    <a:lumMod val="95000"/>
                  </a:schemeClr>
                </a:solidFill>
                <a:latin typeface="Gulim" panose="020B0600000101010101" pitchFamily="34" charset="-127"/>
                <a:ea typeface="Gulim" panose="020B0600000101010101" pitchFamily="34" charset="-127"/>
              </a:endParaRP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354213" y="-2"/>
              <a:ext cx="766917" cy="1061884"/>
              <a:chOff x="354213" y="-2"/>
              <a:chExt cx="766917" cy="1061884"/>
            </a:xfrm>
          </p:grpSpPr>
          <p:sp>
            <p:nvSpPr>
              <p:cNvPr id="5" name="五边形 4"/>
              <p:cNvSpPr/>
              <p:nvPr/>
            </p:nvSpPr>
            <p:spPr>
              <a:xfrm rot="5400000">
                <a:off x="147736" y="206475"/>
                <a:ext cx="1061884" cy="648929"/>
              </a:xfrm>
              <a:prstGeom prst="homePlate">
                <a:avLst>
                  <a:gd name="adj" fmla="val 31818"/>
                </a:avLst>
              </a:prstGeom>
              <a:solidFill>
                <a:srgbClr val="2E75B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文本框 112"/>
              <p:cNvSpPr txBox="1"/>
              <p:nvPr/>
            </p:nvSpPr>
            <p:spPr>
              <a:xfrm>
                <a:off x="472200" y="207510"/>
                <a:ext cx="648930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dirty="0" smtClean="0">
                    <a:solidFill>
                      <a:schemeClr val="bg1"/>
                    </a:solidFill>
                  </a:rPr>
                  <a:t>2</a:t>
                </a:r>
                <a:endParaRPr lang="zh-CN" altLang="en-US" sz="3200" dirty="0">
                  <a:solidFill>
                    <a:schemeClr val="bg1"/>
                  </a:solidFill>
                </a:endParaRPr>
              </a:p>
            </p:txBody>
          </p:sp>
        </p:grp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7759" y="1061882"/>
            <a:ext cx="51339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2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第一PPT模板网-WWW.1PPT.COM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5">
      <a:majorFont>
        <a:latin typeface="Gulim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CCE8C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1932</TotalTime>
  <Words>986</Words>
  <Application>Microsoft Office PowerPoint</Application>
  <PresentationFormat>自定义</PresentationFormat>
  <Paragraphs>210</Paragraphs>
  <Slides>48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48</vt:i4>
      </vt:variant>
    </vt:vector>
  </HeadingPairs>
  <TitlesOfParts>
    <vt:vector size="55" baseType="lpstr">
      <vt:lpstr>Arial</vt:lpstr>
      <vt:lpstr>宋体</vt:lpstr>
      <vt:lpstr>Calibri</vt:lpstr>
      <vt:lpstr>Gulim</vt:lpstr>
      <vt:lpstr>微软雅黑</vt:lpstr>
      <vt:lpstr>Verdana</vt:lpstr>
      <vt:lpstr>第一PPT模板网-WWW.1PPT.COM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Sky123.Org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第一PPT模板网-WWW.1PPT.COM</dc:creator>
  <dc:description>第一PPT模板网-WWW.1PPT.COM</dc:description>
  <cp:lastModifiedBy>微软用户</cp:lastModifiedBy>
  <cp:revision>330</cp:revision>
  <dcterms:created xsi:type="dcterms:W3CDTF">2014-11-23T09:38:56Z</dcterms:created>
  <dcterms:modified xsi:type="dcterms:W3CDTF">2017-02-03T06:50:59Z</dcterms:modified>
  <cp:category>第一PPT模板网-WWW.1PPT.COM</cp:category>
  <cp:contentStatus>第一PPT模板网-WWW.1PPT.COM</cp:contentStatus>
</cp:coreProperties>
</file>